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6" r:id="rId5"/>
    <p:sldId id="259" r:id="rId6"/>
    <p:sldId id="275" r:id="rId7"/>
    <p:sldId id="260" r:id="rId8"/>
    <p:sldId id="343" r:id="rId9"/>
    <p:sldId id="342" r:id="rId10"/>
    <p:sldId id="344" r:id="rId11"/>
    <p:sldId id="345" r:id="rId12"/>
    <p:sldId id="261" r:id="rId13"/>
    <p:sldId id="303" r:id="rId14"/>
    <p:sldId id="305" r:id="rId15"/>
    <p:sldId id="306" r:id="rId16"/>
    <p:sldId id="307" r:id="rId17"/>
    <p:sldId id="309" r:id="rId18"/>
    <p:sldId id="262" r:id="rId19"/>
    <p:sldId id="346" r:id="rId20"/>
    <p:sldId id="347" r:id="rId21"/>
    <p:sldId id="348" r:id="rId22"/>
    <p:sldId id="349" r:id="rId23"/>
    <p:sldId id="263" r:id="rId24"/>
    <p:sldId id="350" r:id="rId25"/>
    <p:sldId id="351" r:id="rId26"/>
    <p:sldId id="352" r:id="rId27"/>
    <p:sldId id="353" r:id="rId28"/>
    <p:sldId id="354" r:id="rId29"/>
    <p:sldId id="355" r:id="rId30"/>
    <p:sldId id="264" r:id="rId31"/>
    <p:sldId id="363" r:id="rId32"/>
    <p:sldId id="265" r:id="rId33"/>
    <p:sldId id="266" r:id="rId34"/>
    <p:sldId id="291" r:id="rId35"/>
    <p:sldId id="292" r:id="rId36"/>
    <p:sldId id="296" r:id="rId37"/>
    <p:sldId id="298" r:id="rId38"/>
    <p:sldId id="300" r:id="rId39"/>
    <p:sldId id="299" r:id="rId40"/>
    <p:sldId id="302" r:id="rId41"/>
    <p:sldId id="267" r:id="rId42"/>
    <p:sldId id="278" r:id="rId43"/>
    <p:sldId id="279" r:id="rId44"/>
    <p:sldId id="280" r:id="rId45"/>
    <p:sldId id="281" r:id="rId46"/>
    <p:sldId id="283" r:id="rId47"/>
    <p:sldId id="285" r:id="rId48"/>
    <p:sldId id="286" r:id="rId49"/>
    <p:sldId id="287" r:id="rId50"/>
    <p:sldId id="288" r:id="rId51"/>
    <p:sldId id="289" r:id="rId52"/>
    <p:sldId id="277" r:id="rId53"/>
    <p:sldId id="268" r:id="rId54"/>
    <p:sldId id="284" r:id="rId55"/>
    <p:sldId id="293" r:id="rId56"/>
    <p:sldId id="324" r:id="rId57"/>
    <p:sldId id="328" r:id="rId58"/>
    <p:sldId id="329" r:id="rId59"/>
    <p:sldId id="330" r:id="rId60"/>
    <p:sldId id="331" r:id="rId61"/>
    <p:sldId id="269" r:id="rId62"/>
    <p:sldId id="338" r:id="rId63"/>
    <p:sldId id="339" r:id="rId64"/>
    <p:sldId id="340" r:id="rId65"/>
    <p:sldId id="341" r:id="rId66"/>
    <p:sldId id="270" r:id="rId67"/>
    <p:sldId id="358" r:id="rId68"/>
    <p:sldId id="359" r:id="rId69"/>
    <p:sldId id="360" r:id="rId70"/>
    <p:sldId id="361" r:id="rId71"/>
    <p:sldId id="271" r:id="rId72"/>
    <p:sldId id="332" r:id="rId73"/>
    <p:sldId id="333" r:id="rId74"/>
    <p:sldId id="334" r:id="rId75"/>
    <p:sldId id="335" r:id="rId76"/>
    <p:sldId id="336" r:id="rId77"/>
    <p:sldId id="362" r:id="rId78"/>
    <p:sldId id="337" r:id="rId79"/>
    <p:sldId id="272" r:id="rId80"/>
    <p:sldId id="273" r:id="rId81"/>
    <p:sldId id="290" r:id="rId82"/>
    <p:sldId id="311" r:id="rId83"/>
    <p:sldId id="313" r:id="rId84"/>
    <p:sldId id="314" r:id="rId85"/>
    <p:sldId id="316" r:id="rId86"/>
    <p:sldId id="318" r:id="rId87"/>
    <p:sldId id="319" r:id="rId88"/>
    <p:sldId id="320" r:id="rId89"/>
    <p:sldId id="321" r:id="rId90"/>
    <p:sldId id="322" r:id="rId91"/>
    <p:sldId id="323" r:id="rId92"/>
    <p:sldId id="325" r:id="rId93"/>
    <p:sldId id="326" r:id="rId94"/>
    <p:sldId id="274" r:id="rId95"/>
    <p:sldId id="294" r:id="rId96"/>
    <p:sldId id="295" r:id="rId97"/>
    <p:sldId id="356" r:id="rId98"/>
    <p:sldId id="301" r:id="rId99"/>
    <p:sldId id="310" r:id="rId100"/>
    <p:sldId id="304" r:id="rId101"/>
    <p:sldId id="308" r:id="rId102"/>
    <p:sldId id="357" r:id="rId103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DD5FD7B-FA91-46E7-BB19-3C4FEC15240C}" v="10" dt="2021-03-03T08:03:24.382"/>
    <p1510:client id="{91D137E7-CD9F-471F-9AC3-FF2FE35992D7}" v="5953" dt="2021-03-02T08:51:57.365"/>
    <p1510:client id="{9DFFF5B3-963B-47A0-B983-B21D08D97A5E}" v="27923" dt="2021-03-03T08:09:28.9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tableStyles" Target="tableStyles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microsoft.com/office/2015/10/relationships/revisionInfo" Target="revisionInfo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DB30948-3496-4910-9F7A-8CAB2778D8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63B7A844-CE0C-487C-B9BB-C0B03A1BF8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1F50A65-F8AB-4150-8434-21CAA080D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DB014-78AC-4CA4-8BAD-113574FDC9C5}" type="datetimeFigureOut">
              <a:rPr lang="ko-KR" altLang="en-US" smtClean="0"/>
              <a:t>2021-03-03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7F9CAF3-368E-4D0B-8164-7ADB16E9F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9B2568D-CB7A-437A-80A0-632BB91AE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4274-5E4C-4617-BB4C-556454933E2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30231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03499AD-97E4-455A-AF94-D196C031A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EFB11332-1DFC-47DB-99F2-BFAF2D1AED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48CC3D7-BB1D-4248-A11D-0F239C7BA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DB014-78AC-4CA4-8BAD-113574FDC9C5}" type="datetimeFigureOut">
              <a:rPr lang="ko-KR" altLang="en-US" smtClean="0"/>
              <a:t>2021-03-03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ECB4121-A12E-4259-A490-62CDA1A24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BF7B5DB-AA2A-4425-9C7D-869838CD0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4274-5E4C-4617-BB4C-556454933E2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96710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CC1CFB29-B273-4E1B-BCCD-745ACD9355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F50DFAC7-47D1-421D-A125-DA4EB8C2EE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0028AFE-4017-4ECD-8E24-BE780B784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DB014-78AC-4CA4-8BAD-113574FDC9C5}" type="datetimeFigureOut">
              <a:rPr lang="ko-KR" altLang="en-US" smtClean="0"/>
              <a:t>2021-03-03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50A4A5A-9D3C-468C-954F-B8367AC50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B2DC393-DDB3-4D87-9429-10A4A6E26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4274-5E4C-4617-BB4C-556454933E2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54246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98A97B8-1AA8-467A-BC6F-F88FC5257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759247C-025B-4A0A-BDE0-D2C5AE8807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76B6B21-505E-4559-B6EB-6A3BD0A6D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DB014-78AC-4CA4-8BAD-113574FDC9C5}" type="datetimeFigureOut">
              <a:rPr lang="ko-KR" altLang="en-US" smtClean="0"/>
              <a:t>2021-03-03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8B6573E-7AF6-4860-BCBC-8D0237F83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95D0939-B6DD-401D-A143-15F567936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4274-5E4C-4617-BB4C-556454933E2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73608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30193F2-DE32-4528-8454-A44FA20DC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60192F4-31FE-4FA0-B542-A44B9AE239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D85BE73-9D95-4502-B722-C543BB8A4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DB014-78AC-4CA4-8BAD-113574FDC9C5}" type="datetimeFigureOut">
              <a:rPr lang="ko-KR" altLang="en-US" smtClean="0"/>
              <a:t>2021-03-03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A90A63B-A669-412B-AD45-DFF25A571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1134B44-A4E0-4ABC-9A3F-1933A77AC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4274-5E4C-4617-BB4C-556454933E2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9223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F1A0B7F-68D0-4996-84D6-711302568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2482858-E39C-4FB9-8E25-882C4C07B9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6F33BB5-05C4-4308-B2EE-67899C51E0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407C460B-E4D4-4E78-8B19-117945C7C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DB014-78AC-4CA4-8BAD-113574FDC9C5}" type="datetimeFigureOut">
              <a:rPr lang="ko-KR" altLang="en-US" smtClean="0"/>
              <a:t>2021-03-03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983C5DF7-AF02-410D-8843-65949EBE7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19C56F4E-9489-4356-824E-1511A5DA5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4274-5E4C-4617-BB4C-556454933E2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26343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912FAF9-42A8-46C0-9B43-9E64D6FB2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81EC19CA-A612-4F37-9DE1-344FB606C5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211E60AC-76DA-4D56-9927-484F65EFE9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7CF98240-34DC-4AC3-A1E1-9DACA09A1F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B663831F-2C80-4274-A9D7-C6D82A420D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F473540E-7154-480D-BD9F-038BA1BAE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DB014-78AC-4CA4-8BAD-113574FDC9C5}" type="datetimeFigureOut">
              <a:rPr lang="ko-KR" altLang="en-US" smtClean="0"/>
              <a:t>2021-03-03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0EB5CF14-D254-41F2-B5DE-EE6CE2D00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3DEA8AE3-543D-4930-BA71-F231DF046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4274-5E4C-4617-BB4C-556454933E2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91516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DD522CE-C9A7-4C93-A303-93664B1D5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51525508-C3E7-4DBB-8907-C3AFC9443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DB014-78AC-4CA4-8BAD-113574FDC9C5}" type="datetimeFigureOut">
              <a:rPr lang="ko-KR" altLang="en-US" smtClean="0"/>
              <a:t>2021-03-03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14B5AB8-2338-48AB-86DF-DED43E55F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7645B690-1CD4-48AB-ABC2-8646A0D04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4274-5E4C-4617-BB4C-556454933E2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54045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D394D05F-54C4-4C00-A5A0-18CDA00E9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DB014-78AC-4CA4-8BAD-113574FDC9C5}" type="datetimeFigureOut">
              <a:rPr lang="ko-KR" altLang="en-US" smtClean="0"/>
              <a:t>2021-03-03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DFCB0045-3D1C-4874-9B0B-C0BC86FFB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7284481-615A-4479-993C-072B5A60E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4274-5E4C-4617-BB4C-556454933E2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72559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A729216-CA46-4999-AD20-41694BE7C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19629C3-2EDF-4C16-981F-163011AC16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8A7A23B0-E62E-4FD9-A6A4-9E6CE38F29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316C8997-D32B-424C-8EA3-40F6A8E42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DB014-78AC-4CA4-8BAD-113574FDC9C5}" type="datetimeFigureOut">
              <a:rPr lang="ko-KR" altLang="en-US" smtClean="0"/>
              <a:t>2021-03-03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C2598A1-EBA5-4FAA-9228-036ADD0CA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2ABA0FD-A76D-4FA4-95FC-EA43B4DBB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4274-5E4C-4617-BB4C-556454933E2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64436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6F05369-A2EC-4A2E-ACC2-62023CEF0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CC32E755-3752-4030-9568-70F4547B83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5CF752FE-2A80-43D9-9828-5433BFB264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04D9DC65-0E6E-4BD6-B8F7-99BAB1B7B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DB014-78AC-4CA4-8BAD-113574FDC9C5}" type="datetimeFigureOut">
              <a:rPr lang="ko-KR" altLang="en-US" smtClean="0"/>
              <a:t>2021-03-03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20E88324-86DA-4E01-9E3D-8E3C999BA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3E439C8-BA3D-47D4-B32F-5F4EF53A2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4274-5E4C-4617-BB4C-556454933E2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04764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9B29ED0F-F30A-4A06-AFB9-C2D487EEB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A85FD1C-D1E0-4506-861E-F877C18673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1F98B0E-A5E4-479C-9AD7-71D1ED24D9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BDB014-78AC-4CA4-8BAD-113574FDC9C5}" type="datetimeFigureOut">
              <a:rPr lang="ko-KR" altLang="en-US" smtClean="0"/>
              <a:t>2021-03-03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7736FF8-BB7A-4F18-A3B5-C0DA6DF5EB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F25900D-DA7B-4627-8D9F-8A597250E5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DB4274-5E4C-4617-BB4C-556454933E2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27563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AAAFC79-BC0F-4679-8716-0C92EE316A0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제</a:t>
            </a:r>
            <a:r>
              <a:rPr lang="en-US" altLang="ko-KR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2</a:t>
            </a:r>
            <a:r>
              <a:rPr lang="ko-KR" altLang="en-US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회 </a:t>
            </a:r>
            <a:r>
              <a:rPr lang="en-US" altLang="ko-KR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PMCC </a:t>
            </a:r>
            <a:r>
              <a:rPr lang="ko-KR" altLang="en-US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문제 풀이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C37F8646-E639-4156-92F1-E7D77169D60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79brue / </a:t>
            </a:r>
            <a:r>
              <a:rPr lang="en-US" altLang="ko-KR" err="1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azberjibiou</a:t>
            </a:r>
            <a:r>
              <a:rPr lang="en-US" altLang="ko-KR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 / blackking26</a:t>
            </a:r>
            <a:endParaRPr lang="ko-KR" altLang="en-US">
              <a:solidFill>
                <a:schemeClr val="bg1"/>
              </a:solidFill>
              <a:latin typeface="D2Coding" panose="020B0609020101020101" pitchFamily="49" charset="-127"/>
              <a:ea typeface="D2Coding" panose="020B0609020101020101" pitchFamily="49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691088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61AA4CB-BF27-4379-8874-94B47B3F1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Div2B: </a:t>
            </a:r>
            <a:r>
              <a:rPr lang="ko-KR" altLang="en-US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마법의 돌 장난감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4326A466-2080-4CF3-96C6-4D32D878CF9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Subtask 1, 2 (45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점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)</a:t>
                </a:r>
              </a:p>
              <a:p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𝑁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≤50</m:t>
                    </m:r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이므로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2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𝑁</m:t>
                    </m:r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번 정도의 구간 뒤집기가 필요합니다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.</a:t>
                </a:r>
              </a:p>
              <a:p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삽입 정렬을 응용한 방법을 생각해 봅시다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.</a:t>
                </a:r>
              </a:p>
              <a:p>
                <a:endParaRPr lang="en-US" altLang="ko-KR">
                  <a:solidFill>
                    <a:schemeClr val="bg1"/>
                  </a:solidFill>
                  <a:latin typeface="D2Coding" panose="020B0609020101020101" pitchFamily="49" charset="-127"/>
                  <a:ea typeface="D2Coding" panose="020B0609020101020101" pitchFamily="49" charset="-127"/>
                </a:endParaRPr>
              </a:p>
              <a:p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어떤 수를 원하는 위치에 삽입하는 것은 아래와 같이 두 번의 구간 뒤집기를 통해 가능합니다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.</a:t>
                </a:r>
              </a:p>
              <a:p>
                <a:pPr marL="0" indent="0" algn="ctr">
                  <a:buNone/>
                </a:pP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[1 2 4 5 6 3] </a:t>
                </a:r>
                <a:r>
                  <a:rPr lang="en-US" altLang="ko-KR">
                    <a:solidFill>
                      <a:schemeClr val="bg1"/>
                    </a:solidFill>
                    <a:latin typeface="맑은 고딕" panose="020B0503020000020004" pitchFamily="50" charset="-127"/>
                  </a:rPr>
                  <a:t>→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 [1 2 </a:t>
                </a:r>
                <a:r>
                  <a:rPr lang="en-US" altLang="ko-KR">
                    <a:solidFill>
                      <a:srgbClr val="FF0000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3 6 5 4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] </a:t>
                </a:r>
                <a:r>
                  <a:rPr lang="en-US" altLang="ko-KR">
                    <a:solidFill>
                      <a:schemeClr val="bg1"/>
                    </a:solidFill>
                    <a:latin typeface="맑은 고딕" panose="020B0503020000020004" pitchFamily="50" charset="-127"/>
                  </a:rPr>
                  <a:t>→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 [1 2 3 </a:t>
                </a:r>
                <a:r>
                  <a:rPr lang="en-US" altLang="ko-KR">
                    <a:solidFill>
                      <a:srgbClr val="FF0000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4 5 6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]</a:t>
                </a:r>
              </a:p>
              <a:p>
                <a:pPr algn="just"/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이 방식으로 정렬을 하면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2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𝑁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−2</m:t>
                    </m:r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번 정도의 구간 뒤집기로 수열을 정렬할 수 있습니다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.</a:t>
                </a:r>
              </a:p>
              <a:p>
                <a:endParaRPr lang="en-US" altLang="ko-KR">
                  <a:solidFill>
                    <a:schemeClr val="bg1"/>
                  </a:solidFill>
                  <a:latin typeface="D2Coding" panose="020B0609020101020101" pitchFamily="49" charset="-127"/>
                  <a:ea typeface="D2Coding" panose="020B0609020101020101" pitchFamily="49" charset="-127"/>
                </a:endParaRPr>
              </a:p>
            </p:txBody>
          </p:sp>
        </mc:Choice>
        <mc:Fallback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4326A466-2080-4CF3-96C6-4D32D878CF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381" r="-1159" b="-294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5325591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61AA4CB-BF27-4379-8874-94B47B3F1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solidFill>
                  <a:schemeClr val="bg1"/>
                </a:solidFill>
                <a:latin typeface="D2Coding" panose="020B0609020101020101" pitchFamily="49" charset="-127"/>
                <a:ea typeface="D2Coding"/>
              </a:rPr>
              <a:t>H: </a:t>
            </a:r>
            <a:r>
              <a:rPr lang="ko-KR" altLang="en-US">
                <a:solidFill>
                  <a:schemeClr val="bg1"/>
                </a:solidFill>
                <a:latin typeface="D2Coding" panose="020B0609020101020101" pitchFamily="49" charset="-127"/>
                <a:ea typeface="D2Coding"/>
              </a:rPr>
              <a:t>트리</a:t>
            </a:r>
            <a:r>
              <a:rPr lang="en-US" altLang="ko-KR">
                <a:solidFill>
                  <a:schemeClr val="bg1"/>
                </a:solidFill>
                <a:latin typeface="D2Coding" panose="020B0609020101020101" pitchFamily="49" charset="-127"/>
                <a:ea typeface="D2Coding"/>
              </a:rPr>
              <a:t> </a:t>
            </a:r>
            <a:r>
              <a:rPr lang="ko-KR" altLang="en-US">
                <a:solidFill>
                  <a:schemeClr val="bg1"/>
                </a:solidFill>
                <a:latin typeface="D2Coding" panose="020B0609020101020101" pitchFamily="49" charset="-127"/>
                <a:ea typeface="D2Coding"/>
              </a:rPr>
              <a:t>정리하기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4326A466-2080-4CF3-96C6-4D32D878CF9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 vert="horz" lIns="91440" tIns="45720" rIns="91440" bIns="45720" rtlCol="0" anchor="t">
                <a:normAutofit/>
              </a:bodyPr>
              <a:lstStyle/>
              <a:p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/>
                  </a:rPr>
                  <a:t>이제 정점 1을 </a:t>
                </a:r>
                <a14:m>
                  <m:oMath xmlns:m="http://schemas.openxmlformats.org/officeDocument/2006/math">
                    <m:r>
                      <a:rPr lang="ko-KR" altLang="en-US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/>
                      </a:rPr>
                      <m:t>𝑎</m:t>
                    </m:r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/>
                  </a:rPr>
                  <a:t>로 하는 시행을 할 수 없는 경우에 트리의 지름이 4 이하라는 것을 보입시다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/>
                  </a:rPr>
                  <a:t>.</a:t>
                </a:r>
                <a:endParaRPr lang="ko-KR">
                  <a:solidFill>
                    <a:schemeClr val="bg1"/>
                  </a:solidFill>
                </a:endParaRPr>
              </a:p>
              <a:p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/>
                  </a:rPr>
                  <a:t>정점 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/>
                  </a:rPr>
                  <a:t>1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/>
                  </a:rPr>
                  <a:t>에서부터 다른 정점까지의 거리를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/>
                          </a:rPr>
                          <m:t>𝑑</m:t>
                        </m:r>
                      </m:e>
                      <m:sub>
                        <m: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/>
                  </a:rPr>
                  <a:t>라고 합니다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/>
                  </a:rPr>
                  <a:t>.</a:t>
                </a:r>
                <a:b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/>
                  </a:rPr>
                </a:b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/>
                  </a:rPr>
                  <a:t>(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/>
                  </a:rPr>
                  <a:t>단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/>
                          </a:rPr>
                          <m:t>𝑑</m:t>
                        </m:r>
                      </m:e>
                      <m:sub>
                        <m: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/>
                          </a:rPr>
                          <m:t>1</m:t>
                        </m:r>
                      </m:sub>
                    </m:sSub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/>
                      </a:rPr>
                      <m:t>=0</m:t>
                    </m:r>
                  </m:oMath>
                </a14:m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/>
                  </a:rPr>
                  <a:t>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/>
                          </a:rPr>
                          <m:t>𝑑</m:t>
                        </m:r>
                      </m:e>
                      <m:sub>
                        <m: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/>
                          </a:rPr>
                          <m:t>𝑖</m:t>
                        </m:r>
                      </m:sub>
                    </m:sSub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/>
                      </a:rPr>
                      <m:t>≥1</m:t>
                    </m:r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/>
                  </a:rPr>
                  <a:t>이면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/>
                          </a:rPr>
                          <m:t>𝑑</m:t>
                        </m:r>
                      </m:e>
                      <m:sub>
                        <m: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/>
                          </a:rPr>
                          <m:t>𝑗</m:t>
                        </m:r>
                      </m:sub>
                    </m:sSub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/>
                      </a:rPr>
                      <m:t>=</m:t>
                    </m:r>
                    <m:sSub>
                      <m:sSubPr>
                        <m:ctrlP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/>
                          </a:rPr>
                          <m:t>𝑑</m:t>
                        </m:r>
                      </m:e>
                      <m:sub>
                        <m: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/>
                          </a:rPr>
                          <m:t>𝑖</m:t>
                        </m:r>
                      </m:sub>
                    </m:sSub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/>
                      </a:rPr>
                      <m:t>−1</m:t>
                    </m:r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/>
                  </a:rPr>
                  <a:t>인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/>
                      </a:rPr>
                      <m:t>𝑗</m:t>
                    </m:r>
                  </m:oMath>
                </a14:m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/>
                  </a:rPr>
                  <a:t> 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/>
                  </a:rPr>
                  <a:t>역시 존재함은 자명합니다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/>
                  </a:rPr>
                  <a:t>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/>
                          </a:rPr>
                          <m:t>𝑑</m:t>
                        </m:r>
                      </m:e>
                      <m:sub>
                        <m: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/>
                          </a:rPr>
                          <m:t>𝑖</m:t>
                        </m:r>
                      </m:sub>
                    </m:sSub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/>
                      </a:rPr>
                      <m:t>≥3</m:t>
                    </m:r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/>
                  </a:rPr>
                  <a:t>인 정점이 존재하면 시행이 가능하므로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/>
                  </a:rPr>
                  <a:t>, 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/>
                  </a:rPr>
                  <a:t>가정에 모순이 됩니다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/>
                  </a:rPr>
                  <a:t>. 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/>
                  </a:rPr>
                  <a:t>따라서 모든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/>
                          </a:rPr>
                          <m:t>𝑑</m:t>
                        </m:r>
                      </m:e>
                      <m:sub>
                        <m: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/>
                          </a:rPr>
                          <m:t>𝑖</m:t>
                        </m:r>
                      </m:sub>
                    </m:sSub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/>
                      </a:rPr>
                      <m:t>≤2</m:t>
                    </m:r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/>
                  </a:rPr>
                  <a:t>를 만족합니다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/>
                  </a:rPr>
                  <a:t>.</a:t>
                </a:r>
              </a:p>
            </p:txBody>
          </p:sp>
        </mc:Choice>
        <mc:Fallback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4326A466-2080-4CF3-96C6-4D32D878CF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r="-63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3865004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61AA4CB-BF27-4379-8874-94B47B3F1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solidFill>
                  <a:schemeClr val="bg1"/>
                </a:solidFill>
                <a:latin typeface="D2Coding" panose="020B0609020101020101" pitchFamily="49" charset="-127"/>
                <a:ea typeface="D2Coding"/>
              </a:rPr>
              <a:t>H: </a:t>
            </a:r>
            <a:r>
              <a:rPr lang="ko-KR" altLang="en-US">
                <a:solidFill>
                  <a:schemeClr val="bg1"/>
                </a:solidFill>
                <a:latin typeface="D2Coding" panose="020B0609020101020101" pitchFamily="49" charset="-127"/>
                <a:ea typeface="D2Coding"/>
              </a:rPr>
              <a:t>트리</a:t>
            </a:r>
            <a:r>
              <a:rPr lang="en-US" altLang="ko-KR">
                <a:solidFill>
                  <a:schemeClr val="bg1"/>
                </a:solidFill>
                <a:latin typeface="D2Coding" panose="020B0609020101020101" pitchFamily="49" charset="-127"/>
                <a:ea typeface="D2Coding"/>
              </a:rPr>
              <a:t> </a:t>
            </a:r>
            <a:r>
              <a:rPr lang="ko-KR" altLang="en-US">
                <a:solidFill>
                  <a:schemeClr val="bg1"/>
                </a:solidFill>
                <a:latin typeface="D2Coding" panose="020B0609020101020101" pitchFamily="49" charset="-127"/>
                <a:ea typeface="D2Coding"/>
              </a:rPr>
              <a:t>정리하기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4326A466-2080-4CF3-96C6-4D32D878CF9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 vert="horz" lIns="91440" tIns="45720" rIns="91440" bIns="45720" rtlCol="0" anchor="t">
                <a:normAutofit/>
              </a:bodyPr>
              <a:lstStyle/>
              <a:p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/>
                  </a:rPr>
                  <a:t>임의의 두 노드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/>
                      </a:rPr>
                      <m:t>𝑝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/>
                      </a:rPr>
                      <m:t>, 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/>
                      </a:rPr>
                      <m:t>𝑞</m:t>
                    </m:r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/>
                  </a:rPr>
                  <a:t>에 대해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/>
                  </a:rPr>
                  <a:t>, 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/>
                  </a:rPr>
                  <a:t>루트를 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/>
                  </a:rPr>
                  <a:t>1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/>
                  </a:rPr>
                  <a:t>번 정점으로 봤을 때의 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/>
                  </a:rPr>
                  <a:t>LCA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/>
                  </a:rPr>
                  <a:t>를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/>
                      </a:rPr>
                      <m:t>𝑟</m:t>
                    </m:r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/>
                  </a:rPr>
                  <a:t>이라고 하면</a:t>
                </a:r>
                <a:endParaRPr lang="en-US" altLang="ko-KR">
                  <a:solidFill>
                    <a:schemeClr val="bg1"/>
                  </a:solidFill>
                  <a:latin typeface="D2Coding" panose="020B0609020101020101" pitchFamily="49" charset="-127"/>
                  <a:ea typeface="D2Coding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D2Coding"/>
                        </a:rPr>
                        <m:t>𝑑𝑖𝑠𝑡</m:t>
                      </m:r>
                      <m:d>
                        <m:dPr>
                          <m:ctrlP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D2Coding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D2Coding"/>
                            </a:rPr>
                            <m:t>𝑝</m:t>
                          </m:r>
                          <m: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D2Coding"/>
                            </a:rPr>
                            <m:t>, </m:t>
                          </m:r>
                          <m: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D2Coding"/>
                            </a:rPr>
                            <m:t>𝑞</m:t>
                          </m:r>
                        </m:e>
                      </m:d>
                      <m:r>
                        <a:rPr lang="en-US" altLang="ko-K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D2Coding"/>
                        </a:rPr>
                        <m:t>=</m:t>
                      </m:r>
                      <m:sSub>
                        <m:sSubPr>
                          <m:ctrlP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D2Coding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D2Coding"/>
                            </a:rPr>
                            <m:t>𝑑</m:t>
                          </m:r>
                        </m:e>
                        <m:sub>
                          <m: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D2Coding"/>
                            </a:rPr>
                            <m:t>𝑝</m:t>
                          </m:r>
                        </m:sub>
                      </m:sSub>
                      <m:r>
                        <a:rPr lang="en-US" altLang="ko-K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D2Coding"/>
                        </a:rPr>
                        <m:t>+</m:t>
                      </m:r>
                      <m:sSub>
                        <m:sSubPr>
                          <m:ctrlP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D2Coding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D2Coding"/>
                            </a:rPr>
                            <m:t>𝑑</m:t>
                          </m:r>
                        </m:e>
                        <m:sub>
                          <m: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D2Coding"/>
                            </a:rPr>
                            <m:t>𝑞</m:t>
                          </m:r>
                        </m:sub>
                      </m:sSub>
                      <m:r>
                        <a:rPr lang="en-US" altLang="ko-K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D2Coding"/>
                        </a:rPr>
                        <m:t>−2</m:t>
                      </m:r>
                      <m:sSub>
                        <m:sSubPr>
                          <m:ctrlP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D2Coding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D2Coding"/>
                            </a:rPr>
                            <m:t>𝑑</m:t>
                          </m:r>
                        </m:e>
                        <m:sub>
                          <m: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D2Coding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en-US" altLang="ko-KR" b="0">
                  <a:solidFill>
                    <a:schemeClr val="bg1"/>
                  </a:solidFill>
                  <a:latin typeface="D2Coding" panose="020B0609020101020101" pitchFamily="49" charset="-127"/>
                  <a:ea typeface="D2Coding"/>
                </a:endParaRPr>
              </a:p>
              <a:p>
                <a:pPr algn="just"/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/>
                  </a:rPr>
                  <a:t>앞에서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/>
                      </a:rPr>
                      <m:t>0≤</m:t>
                    </m:r>
                    <m:sSub>
                      <m:sSubPr>
                        <m:ctrlP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/>
                          </a:rPr>
                          <m:t>𝑑</m:t>
                        </m:r>
                      </m:e>
                      <m:sub>
                        <m: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/>
                          </a:rPr>
                          <m:t>𝑖</m:t>
                        </m:r>
                      </m:sub>
                    </m:sSub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/>
                      </a:rPr>
                      <m:t>≤2</m:t>
                    </m:r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/>
                  </a:rPr>
                  <a:t>인 것을 보였으므로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/>
                      </a:rPr>
                      <m:t>𝑑𝑖𝑠𝑡</m:t>
                    </m:r>
                    <m:d>
                      <m:dPr>
                        <m:ctrlP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/>
                          </a:rPr>
                          <m:t>𝑝</m:t>
                        </m:r>
                        <m: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/>
                          </a:rPr>
                          <m:t>, </m:t>
                        </m:r>
                        <m: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/>
                          </a:rPr>
                          <m:t>𝑞</m:t>
                        </m:r>
                      </m:e>
                    </m:d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/>
                      </a:rPr>
                      <m:t>≤4</m:t>
                    </m:r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/>
                  </a:rPr>
                  <a:t>입니다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/>
                  </a:rPr>
                  <a:t>.</a:t>
                </a:r>
              </a:p>
              <a:p>
                <a:pPr algn="just"/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/>
                  </a:rPr>
                  <a:t>따라서 트리의 지름은 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/>
                  </a:rPr>
                  <a:t>4 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/>
                  </a:rPr>
                  <a:t>이하입니다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/>
                  </a:rPr>
                  <a:t>.</a:t>
                </a:r>
              </a:p>
            </p:txBody>
          </p:sp>
        </mc:Choice>
        <mc:Fallback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4326A466-2080-4CF3-96C6-4D32D878CF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3803231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61AA4CB-BF27-4379-8874-94B47B3F1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solidFill>
                  <a:schemeClr val="bg1"/>
                </a:solidFill>
                <a:latin typeface="D2Coding" panose="020B0609020101020101" pitchFamily="49" charset="-127"/>
                <a:ea typeface="D2Coding"/>
              </a:rPr>
              <a:t>H: </a:t>
            </a:r>
            <a:r>
              <a:rPr lang="ko-KR" altLang="en-US">
                <a:solidFill>
                  <a:schemeClr val="bg1"/>
                </a:solidFill>
                <a:latin typeface="D2Coding" panose="020B0609020101020101" pitchFamily="49" charset="-127"/>
                <a:ea typeface="D2Coding"/>
              </a:rPr>
              <a:t>트리</a:t>
            </a:r>
            <a:r>
              <a:rPr lang="en-US" altLang="ko-KR">
                <a:solidFill>
                  <a:schemeClr val="bg1"/>
                </a:solidFill>
                <a:latin typeface="D2Coding" panose="020B0609020101020101" pitchFamily="49" charset="-127"/>
                <a:ea typeface="D2Coding"/>
              </a:rPr>
              <a:t> </a:t>
            </a:r>
            <a:r>
              <a:rPr lang="ko-KR" altLang="en-US">
                <a:solidFill>
                  <a:schemeClr val="bg1"/>
                </a:solidFill>
                <a:latin typeface="D2Coding" panose="020B0609020101020101" pitchFamily="49" charset="-127"/>
                <a:ea typeface="D2Coding"/>
              </a:rPr>
              <a:t>정리하기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4326A466-2080-4CF3-96C6-4D32D878CF9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 vert="horz" lIns="91440" tIns="45720" rIns="91440" bIns="45720" rtlCol="0" anchor="t">
                <a:normAutofit/>
              </a:bodyPr>
              <a:lstStyle/>
              <a:p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/>
                  </a:rPr>
                  <a:t>구현을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/>
                      </a:rPr>
                      <m:t>𝑂</m:t>
                    </m:r>
                    <m:d>
                      <m:dPr>
                        <m:ctrlP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ko-KR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D2Coding"/>
                              </a:rPr>
                            </m:ctrlPr>
                          </m:sSupPr>
                          <m:e>
                            <m:r>
                              <a:rPr lang="en-US" altLang="ko-KR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D2Coding"/>
                              </a:rPr>
                              <m:t>𝑁</m:t>
                            </m:r>
                          </m:e>
                          <m:sup>
                            <m:r>
                              <a:rPr lang="en-US" altLang="ko-KR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D2Coding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/>
                  </a:rPr>
                  <a:t> 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/>
                  </a:rPr>
                  <a:t>시간에 하기 위해서는 트리의 간선을 </a:t>
                </a:r>
                <a14:m>
                  <m:oMath xmlns:m="http://schemas.openxmlformats.org/officeDocument/2006/math">
                    <m:r>
                      <a:rPr lang="ko-KR" altLang="en-US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/>
                      </a:rPr>
                      <m:t>하</m:t>
                    </m:r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/>
                  </a:rPr>
                  <a:t>나 추가하거나 제거할 때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/>
                      </a:rPr>
                      <m:t>𝑂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/>
                      </a:rPr>
                      <m:t>(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/>
                      </a:rPr>
                      <m:t>𝑁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/>
                      </a:rPr>
                      <m:t>)</m:t>
                    </m:r>
                  </m:oMath>
                </a14:m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/>
                  </a:rPr>
                  <a:t> 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/>
                  </a:rPr>
                  <a:t>시간에 하고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/>
                  </a:rPr>
                  <a:t>, </a:t>
                </a:r>
                <a:r>
                  <a:rPr lang="en-US" altLang="ko-KR" err="1">
                    <a:solidFill>
                      <a:schemeClr val="bg1"/>
                    </a:solidFill>
                    <a:latin typeface="D2Coding" panose="020B0609020101020101" pitchFamily="49" charset="-127"/>
                    <a:ea typeface="D2Coding"/>
                  </a:rPr>
                  <a:t>dfs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/>
                  </a:rPr>
                  <a:t> 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/>
                  </a:rPr>
                  <a:t>역시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/>
                      </a:rPr>
                      <m:t>𝑂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/>
                      </a:rPr>
                      <m:t>(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/>
                      </a:rPr>
                      <m:t>𝑁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/>
                      </a:rPr>
                      <m:t>)</m:t>
                    </m:r>
                  </m:oMath>
                </a14:m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/>
                  </a:rPr>
                  <a:t> 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/>
                  </a:rPr>
                  <a:t>시간에 할 수 있어야 합니다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/>
                  </a:rPr>
                  <a:t>.</a:t>
                </a:r>
              </a:p>
              <a:p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/>
                  </a:rPr>
                  <a:t>간선 추가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/>
                  </a:rPr>
                  <a:t>/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/>
                  </a:rPr>
                  <a:t>제거를 편리하기 하기 위해 인접 행렬을 사용할 경우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/>
                  </a:rPr>
                  <a:t>, </a:t>
                </a:r>
                <a:r>
                  <a:rPr lang="en-US" altLang="ko-KR" err="1">
                    <a:solidFill>
                      <a:schemeClr val="bg1"/>
                    </a:solidFill>
                    <a:latin typeface="D2Coding" panose="020B0609020101020101" pitchFamily="49" charset="-127"/>
                    <a:ea typeface="D2Coding"/>
                  </a:rPr>
                  <a:t>dfs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/>
                  </a:rPr>
                  <a:t>에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/>
                      </a:rPr>
                      <m:t>𝑂</m:t>
                    </m:r>
                    <m:d>
                      <m:dPr>
                        <m:ctrlP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ko-KR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D2Coding"/>
                              </a:rPr>
                            </m:ctrlPr>
                          </m:sSupPr>
                          <m:e>
                            <m:r>
                              <a:rPr lang="en-US" altLang="ko-KR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D2Coding"/>
                              </a:rPr>
                              <m:t>𝑁</m:t>
                            </m:r>
                          </m:e>
                          <m:sup>
                            <m:r>
                              <a:rPr lang="en-US" altLang="ko-KR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D2Coding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/>
                  </a:rPr>
                  <a:t> 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/>
                  </a:rPr>
                  <a:t>시간이 걸리기 때문에 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/>
                  </a:rPr>
                  <a:t>42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/>
                  </a:rPr>
                  <a:t>점을 받게 됩니다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/>
                  </a:rPr>
                  <a:t>.</a:t>
                </a:r>
              </a:p>
              <a:p>
                <a:endParaRPr lang="en-US" altLang="ko-KR">
                  <a:solidFill>
                    <a:schemeClr val="bg1"/>
                  </a:solidFill>
                  <a:latin typeface="D2Coding" panose="020B0609020101020101" pitchFamily="49" charset="-127"/>
                  <a:ea typeface="D2Coding"/>
                </a:endParaRPr>
              </a:p>
              <a:p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/>
                  </a:rPr>
                  <a:t>위 풀이를 응용해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/>
                      </a:rPr>
                      <m:t>𝑂</m:t>
                    </m:r>
                    <m:d>
                      <m:dPr>
                        <m:ctrlP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/>
                          </a:rPr>
                          <m:t>𝑁</m:t>
                        </m:r>
                        <m:func>
                          <m:funcPr>
                            <m:ctrlPr>
                              <a:rPr lang="en-US" altLang="ko-KR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D2Coding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ko-KR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D2Coding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ko-KR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D2Coding"/>
                              </a:rPr>
                              <m:t>𝑁</m:t>
                            </m:r>
                          </m:e>
                        </m:func>
                      </m:e>
                    </m:d>
                  </m:oMath>
                </a14:m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/>
                  </a:rPr>
                  <a:t> 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/>
                  </a:rPr>
                  <a:t>에도 문제를 풀 수 있으나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/>
                  </a:rPr>
                  <a:t>, 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/>
                  </a:rPr>
                  <a:t>너무 어렵다고 판단하여 출제하지 않았습니다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/>
                  </a:rPr>
                  <a:t>.</a:t>
                </a:r>
              </a:p>
              <a:p>
                <a:endParaRPr lang="en-US" altLang="ko-KR">
                  <a:solidFill>
                    <a:schemeClr val="bg1"/>
                  </a:solidFill>
                  <a:latin typeface="D2Coding" panose="020B0609020101020101" pitchFamily="49" charset="-127"/>
                  <a:ea typeface="D2Coding"/>
                </a:endParaRPr>
              </a:p>
            </p:txBody>
          </p:sp>
        </mc:Choice>
        <mc:Fallback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4326A466-2080-4CF3-96C6-4D32D878CF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51469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61AA4CB-BF27-4379-8874-94B47B3F1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Div2B: </a:t>
            </a:r>
            <a:r>
              <a:rPr lang="ko-KR" altLang="en-US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마법의 돌 장난감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4326A466-2080-4CF3-96C6-4D32D878CF9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Subtask 1, 2, 3 (100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점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)</a:t>
                </a:r>
              </a:p>
              <a:p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𝑁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≤100</m:t>
                    </m:r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이므로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𝑁</m:t>
                    </m:r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번 정도의 구간 뒤집기가 필요합니다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.</a:t>
                </a:r>
              </a:p>
              <a:p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배열에서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𝑁</m:t>
                    </m:r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을 찾아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𝑁</m:t>
                    </m:r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의 위치에서부터 맨 오른쪽까지 구간 뒤집기를 하면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𝑁</m:t>
                    </m:r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은 맨 오른쪽으로 가게 됩니다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.</a:t>
                </a:r>
              </a:p>
              <a:p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남은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𝑁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−1</m:t>
                    </m:r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개의 수에 대해 이 과정을 반복합니다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𝑁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−1</m:t>
                    </m:r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번의 구간 뒤집기를 이용해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𝐴</m:t>
                    </m:r>
                    <m:r>
                      <a:rPr lang="ko-KR" alt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를</m:t>
                    </m:r>
                  </m:oMath>
                </a14:m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 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정렬할 수 있습니다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.</a:t>
                </a:r>
              </a:p>
              <a:p>
                <a:pPr marL="0" indent="0">
                  <a:buNone/>
                </a:pPr>
                <a:endParaRPr lang="en-US" altLang="ko-KR">
                  <a:solidFill>
                    <a:schemeClr val="bg1"/>
                  </a:solidFill>
                  <a:latin typeface="D2Coding" panose="020B0609020101020101" pitchFamily="49" charset="-127"/>
                  <a:ea typeface="D2Coding" panose="020B0609020101020101" pitchFamily="49" charset="-127"/>
                </a:endParaRPr>
              </a:p>
              <a:p>
                <a:pPr marL="0" indent="0" algn="ctr">
                  <a:buNone/>
                </a:pP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[2 3 4 1] </a:t>
                </a:r>
                <a:r>
                  <a:rPr lang="en-US" altLang="ko-KR">
                    <a:solidFill>
                      <a:schemeClr val="bg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→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 [2 3 </a:t>
                </a:r>
                <a:r>
                  <a:rPr lang="en-US" altLang="ko-KR">
                    <a:solidFill>
                      <a:srgbClr val="FF0000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1 4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] </a:t>
                </a:r>
                <a:r>
                  <a:rPr lang="en-US" altLang="ko-KR">
                    <a:solidFill>
                      <a:schemeClr val="bg1"/>
                    </a:solidFill>
                    <a:latin typeface="맑은 고딕" panose="020B0503020000020004" pitchFamily="50" charset="-127"/>
                  </a:rPr>
                  <a:t>→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 [2 </a:t>
                </a:r>
                <a:r>
                  <a:rPr lang="en-US" altLang="ko-KR">
                    <a:solidFill>
                      <a:srgbClr val="FF0000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1 3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 </a:t>
                </a:r>
                <a:r>
                  <a:rPr lang="en-US" altLang="ko-KR">
                    <a:solidFill>
                      <a:srgbClr val="00B050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4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] </a:t>
                </a:r>
                <a:r>
                  <a:rPr lang="en-US" altLang="ko-KR">
                    <a:solidFill>
                      <a:schemeClr val="bg1"/>
                    </a:solidFill>
                    <a:latin typeface="맑은 고딕" panose="020B0503020000020004" pitchFamily="50" charset="-127"/>
                  </a:rPr>
                  <a:t>→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 [</a:t>
                </a:r>
                <a:r>
                  <a:rPr lang="en-US" altLang="ko-KR">
                    <a:solidFill>
                      <a:srgbClr val="FF0000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1 2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 </a:t>
                </a:r>
                <a:r>
                  <a:rPr lang="en-US" altLang="ko-KR">
                    <a:solidFill>
                      <a:srgbClr val="00B050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3 4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]</a:t>
                </a:r>
              </a:p>
              <a:p>
                <a:endParaRPr lang="en-US" altLang="ko-KR">
                  <a:solidFill>
                    <a:schemeClr val="bg1"/>
                  </a:solidFill>
                  <a:latin typeface="D2Coding" panose="020B0609020101020101" pitchFamily="49" charset="-127"/>
                  <a:ea typeface="D2Coding" panose="020B0609020101020101" pitchFamily="49" charset="-127"/>
                </a:endParaRPr>
              </a:p>
            </p:txBody>
          </p:sp>
        </mc:Choice>
        <mc:Fallback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4326A466-2080-4CF3-96C6-4D32D878CF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3066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61AA4CB-BF27-4379-8874-94B47B3F1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Div2C: </a:t>
            </a:r>
            <a:r>
              <a:rPr lang="ko-KR" altLang="en-US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빛의 돌 옮기기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326A466-2080-4CF3-96C6-4D32D878CF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ko-KR" altLang="en-US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출제자</a:t>
            </a:r>
            <a:r>
              <a:rPr lang="en-US" altLang="ko-KR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: 79brue</a:t>
            </a:r>
          </a:p>
          <a:p>
            <a:r>
              <a:rPr lang="ko-KR" altLang="en-US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푼 사람 수</a:t>
            </a:r>
            <a:r>
              <a:rPr lang="en-US" altLang="ko-KR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: 18</a:t>
            </a:r>
          </a:p>
          <a:p>
            <a:endParaRPr lang="ko-KR" altLang="en-US">
              <a:solidFill>
                <a:schemeClr val="bg1"/>
              </a:solidFill>
              <a:latin typeface="D2Coding" panose="020B0609020101020101" pitchFamily="49" charset="-127"/>
              <a:ea typeface="D2Coding" panose="020B0609020101020101" pitchFamily="49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090841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61AA4CB-BF27-4379-8874-94B47B3F1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Div2C: </a:t>
            </a:r>
            <a:r>
              <a:rPr lang="ko-KR" altLang="en-US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빛의 돌 옮기기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4326A466-2080-4CF3-96C6-4D32D878CF9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 vert="horz" lIns="91440" tIns="45720" rIns="91440" bIns="45720" rtlCol="0" anchor="t">
                <a:normAutofit/>
              </a:bodyPr>
              <a:lstStyle/>
              <a:p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본문</a:t>
                </a:r>
                <a:endParaRPr lang="en-US" altLang="ko-KR">
                  <a:solidFill>
                    <a:schemeClr val="bg1"/>
                  </a:solidFill>
                  <a:latin typeface="D2Coding" panose="020B0609020101020101" pitchFamily="49" charset="-127"/>
                  <a:ea typeface="D2Coding" panose="020B0609020101020101" pitchFamily="49" charset="-127"/>
                </a:endParaRPr>
              </a:p>
              <a:p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길이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𝑁</m:t>
                    </m:r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의 수열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𝐴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, 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𝐵</m:t>
                    </m:r>
                    <m:r>
                      <a:rPr lang="ko-KR" alt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가</m:t>
                    </m:r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 주어집니다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1≤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𝑖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≤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𝑁</m:t>
                    </m:r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인 모든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𝑖</m:t>
                    </m:r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에 대해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  <m:t>𝐴</m:t>
                        </m:r>
                      </m:e>
                      <m:sub>
                        <m: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 또는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  <m:t>𝐵</m:t>
                        </m:r>
                      </m:e>
                      <m:sub>
                        <m: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를 고릅니다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1≤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𝑖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&lt;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𝑁</m:t>
                    </m:r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인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𝑖</m:t>
                    </m:r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에 대해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  <m:t>𝐴</m:t>
                        </m:r>
                      </m:e>
                      <m:sub>
                        <m: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와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  <m:t>𝐵</m:t>
                        </m:r>
                      </m:e>
                      <m:sub>
                        <m: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  <m:t>𝑖</m:t>
                        </m:r>
                        <m: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  <m:t>+1</m:t>
                        </m:r>
                      </m:sub>
                    </m:sSub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을 고르거나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  <m:t>𝐵</m:t>
                        </m:r>
                      </m:e>
                      <m:sub>
                        <m: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와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  <m:t>𝐴</m:t>
                        </m:r>
                      </m:e>
                      <m:sub>
                        <m: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  <m:t>𝑖</m:t>
                        </m:r>
                        <m: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  <m:t>+1</m:t>
                        </m:r>
                      </m:sub>
                    </m:sSub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을 고르는 경우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, 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각각의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𝑖</m:t>
                    </m:r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에 대해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𝐾</m:t>
                    </m:r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의 페널티가 더해집니다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.</a:t>
                </a:r>
              </a:p>
              <a:p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고른 수들과 페널티의 총합으로 가능한 최솟값을 출력합니다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.</a:t>
                </a:r>
                <a:endParaRPr lang="ko-KR" altLang="en-US">
                  <a:solidFill>
                    <a:schemeClr val="bg1"/>
                  </a:solidFill>
                  <a:latin typeface="D2Coding" panose="020B0609020101020101" pitchFamily="49" charset="-127"/>
                  <a:ea typeface="D2Coding" panose="020B0609020101020101" pitchFamily="49" charset="-127"/>
                </a:endParaRPr>
              </a:p>
            </p:txBody>
          </p:sp>
        </mc:Choice>
        <mc:Fallback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4326A466-2080-4CF3-96C6-4D32D878CF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381" r="-150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68694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61AA4CB-BF27-4379-8874-94B47B3F1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Div2C: </a:t>
            </a:r>
            <a:r>
              <a:rPr lang="ko-KR" altLang="en-US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빛의 돌 옮기기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4326A466-2080-4CF3-96C6-4D32D878CF9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 vert="horz" lIns="91440" tIns="45720" rIns="91440" bIns="45720" rtlCol="0" anchor="t">
                <a:normAutofit/>
              </a:bodyPr>
              <a:lstStyle/>
              <a:p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Subtask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 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2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 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(5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점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)</a:t>
                </a:r>
              </a:p>
              <a:p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𝐾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=0</m:t>
                    </m:r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이므로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, 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선택에 따른 페널티가 존재하지 않습니다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.</a:t>
                </a:r>
              </a:p>
              <a:p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따라서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  <m:t>𝐴</m:t>
                        </m:r>
                      </m:e>
                      <m:sub>
                        <m: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  <m:t>𝑖</m:t>
                        </m:r>
                      </m:sub>
                    </m:sSub>
                    <m:r>
                      <a:rPr lang="ko-KR" alt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와</m:t>
                    </m:r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</m:ctrlPr>
                      </m:sSubPr>
                      <m:e>
                        <m:r>
                          <a:rPr lang="en-US" altLang="ko-KR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  <m:t>𝐵</m:t>
                        </m:r>
                      </m:e>
                      <m:sub>
                        <m:r>
                          <a:rPr lang="en-US" altLang="ko-KR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 중 작은 </a:t>
                </a:r>
                <a:r>
                  <a:rPr lang="ko-KR" altLang="en-US" err="1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것만을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 고르는 것이 최적입니다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.</a:t>
                </a:r>
              </a:p>
              <a:p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답은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</m:ctrlPr>
                      </m:naryPr>
                      <m:sub>
                        <m: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  <m:t>𝑖</m:t>
                        </m:r>
                        <m: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  <m:t>=1</m:t>
                        </m:r>
                      </m:sub>
                      <m:sup>
                        <m: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  <m:t>𝑁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n-US" altLang="ko-KR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  <m:t>min</m:t>
                        </m:r>
                        <m: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  <m:t>⁡(</m:t>
                        </m:r>
                        <m:sSub>
                          <m:sSubPr>
                            <m:ctrlPr>
                              <a:rPr lang="en-US" altLang="ko-KR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D2Coding" panose="020B0609020101020101" pitchFamily="49" charset="-127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D2Coding" panose="020B0609020101020101" pitchFamily="49" charset="-127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ko-KR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D2Coding" panose="020B0609020101020101" pitchFamily="49" charset="-127"/>
                              </a:rPr>
                              <m:t>𝑖</m:t>
                            </m:r>
                          </m:sub>
                        </m:sSub>
                        <m: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  <m:t>, </m:t>
                        </m:r>
                        <m:sSub>
                          <m:sSubPr>
                            <m:ctrlPr>
                              <a:rPr lang="en-US" altLang="ko-KR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D2Coding" panose="020B0609020101020101" pitchFamily="49" charset="-127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D2Coding" panose="020B0609020101020101" pitchFamily="49" charset="-127"/>
                              </a:rPr>
                              <m:t>𝐵</m:t>
                            </m:r>
                          </m:e>
                          <m:sub>
                            <m:r>
                              <a:rPr lang="en-US" altLang="ko-KR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D2Coding" panose="020B0609020101020101" pitchFamily="49" charset="-127"/>
                              </a:rPr>
                              <m:t>𝑖</m:t>
                            </m:r>
                          </m:sub>
                        </m:sSub>
                        <m: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  <m:t>)</m:t>
                        </m:r>
                      </m:e>
                    </m:nary>
                    <m:r>
                      <a:rPr lang="ko-KR" alt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입</m:t>
                    </m:r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니다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.</a:t>
                </a:r>
              </a:p>
              <a:p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시간 복잡도는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𝑂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(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𝑁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)</m:t>
                    </m:r>
                    <m:r>
                      <a:rPr lang="ko-KR" alt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입</m:t>
                    </m:r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니다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.</a:t>
                </a:r>
              </a:p>
            </p:txBody>
          </p:sp>
        </mc:Choice>
        <mc:Fallback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4326A466-2080-4CF3-96C6-4D32D878CF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30802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61AA4CB-BF27-4379-8874-94B47B3F1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Div2C: </a:t>
            </a:r>
            <a:r>
              <a:rPr lang="ko-KR" altLang="en-US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빛의 돌 옮기기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4326A466-2080-4CF3-96C6-4D32D878CF9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 vert="horz" lIns="91440" tIns="45720" rIns="91440" bIns="45720" rtlCol="0" anchor="t">
                <a:normAutofit/>
              </a:bodyPr>
              <a:lstStyle/>
              <a:p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Subtask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 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1 (12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점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)</a:t>
                </a:r>
              </a:p>
              <a:p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𝑁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≤10</m:t>
                    </m:r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으로 매우 작으므로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, 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가능한 모든 선택을 다 시도해 볼 수 있습니다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.</a:t>
                </a:r>
              </a:p>
              <a:p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시간 복잡도는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𝑂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(</m:t>
                    </m:r>
                    <m:sSup>
                      <m:sSupPr>
                        <m:ctrlP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  <m:t>2</m:t>
                        </m:r>
                      </m:e>
                      <m:sup>
                        <m: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  <m:t>𝑁</m:t>
                        </m:r>
                      </m:sup>
                    </m:sSup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⋅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𝑁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)</m:t>
                    </m:r>
                    <m:r>
                      <a:rPr lang="ko-KR" alt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입</m:t>
                    </m:r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니다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.</a:t>
                </a:r>
              </a:p>
            </p:txBody>
          </p:sp>
        </mc:Choice>
        <mc:Fallback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4326A466-2080-4CF3-96C6-4D32D878CF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12076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61AA4CB-BF27-4379-8874-94B47B3F1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Div2C: </a:t>
            </a:r>
            <a:r>
              <a:rPr lang="ko-KR" altLang="en-US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빛의 돌 옮기기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4326A466-2080-4CF3-96C6-4D32D878CF9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 vert="horz" lIns="91440" tIns="45720" rIns="91440" bIns="45720" rtlCol="0" anchor="t">
                <a:normAutofit/>
              </a:bodyPr>
              <a:lstStyle/>
              <a:p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Subtask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 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1, 2, 3 (100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점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)</a:t>
                </a:r>
              </a:p>
              <a:p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이 문제는 전형적인 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DP 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문제로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, 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아래와 같이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 DP table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을 만들 수 있습니다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.</a:t>
                </a:r>
              </a:p>
              <a:p>
                <a:endParaRPr lang="en-US" altLang="ko-KR">
                  <a:solidFill>
                    <a:schemeClr val="bg1"/>
                  </a:solidFill>
                  <a:latin typeface="D2Coding" panose="020B0609020101020101" pitchFamily="49" charset="-127"/>
                  <a:ea typeface="D2Coding" panose="020B0609020101020101" pitchFamily="49" charset="-127"/>
                </a:endParaRPr>
              </a:p>
              <a:p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𝐷𝑃</m:t>
                    </m:r>
                    <m:d>
                      <m:dPr>
                        <m:begChr m:val="["/>
                        <m:endChr m:val="]"/>
                        <m:ctrlP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  <m:t>𝑖</m:t>
                        </m:r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  <m:t>1</m:t>
                        </m:r>
                      </m:e>
                    </m:d>
                  </m:oMath>
                </a14:m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: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𝑖</m:t>
                    </m:r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번째 수까지 골랐고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𝑖</m:t>
                    </m:r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번째 선택지로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  <m:t>𝐴</m:t>
                        </m:r>
                      </m:e>
                      <m:sub>
                        <m: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를 골랐을 때 비용과 페널티의 합의 최솟값</a:t>
                </a:r>
                <a:endParaRPr lang="en-US" altLang="ko-KR">
                  <a:solidFill>
                    <a:schemeClr val="bg1"/>
                  </a:solidFill>
                  <a:latin typeface="D2Coding" panose="020B0609020101020101" pitchFamily="49" charset="-127"/>
                  <a:ea typeface="D2Coding" panose="020B0609020101020101" pitchFamily="49" charset="-127"/>
                </a:endParaRPr>
              </a:p>
              <a:p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𝐷𝑃</m:t>
                    </m:r>
                    <m:d>
                      <m:dPr>
                        <m:begChr m:val="["/>
                        <m:endChr m:val="]"/>
                        <m:ctrlP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  <m:t>𝑖</m:t>
                        </m:r>
                      </m:e>
                    </m:d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[2]</m:t>
                    </m:r>
                  </m:oMath>
                </a14:m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: </a:t>
                </a:r>
                <a14:m>
                  <m:oMath xmlns:m="http://schemas.openxmlformats.org/officeDocument/2006/math">
                    <m:r>
                      <a:rPr lang="en-US" altLang="ko-KR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𝑖</m:t>
                    </m:r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번째 수까지 골랐고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𝑖</m:t>
                    </m:r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번째 선택지로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  <m:t>𝐵</m:t>
                        </m:r>
                      </m:e>
                      <m:sub>
                        <m: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를 골랐을 때 비용과 페널티의 합의 최솟값</a:t>
                </a:r>
                <a:endParaRPr lang="en-US" altLang="ko-KR">
                  <a:solidFill>
                    <a:schemeClr val="bg1"/>
                  </a:solidFill>
                  <a:latin typeface="D2Coding" panose="020B0609020101020101" pitchFamily="49" charset="-127"/>
                  <a:ea typeface="D2Coding" panose="020B0609020101020101" pitchFamily="49" charset="-127"/>
                </a:endParaRPr>
              </a:p>
            </p:txBody>
          </p:sp>
        </mc:Choice>
        <mc:Fallback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4326A466-2080-4CF3-96C6-4D32D878CF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0786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61AA4CB-BF27-4379-8874-94B47B3F1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Div2C: </a:t>
            </a:r>
            <a:r>
              <a:rPr lang="ko-KR" altLang="en-US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빛의 돌 옮기기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4326A466-2080-4CF3-96C6-4D32D878CF9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 vert="horz" lIns="91440" tIns="45720" rIns="91440" bIns="45720" rtlCol="0" anchor="t"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𝐷𝑃</m:t>
                    </m:r>
                    <m:d>
                      <m:dPr>
                        <m:begChr m:val="["/>
                        <m:endChr m:val="]"/>
                        <m:ctrlP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  <m:t>𝑖</m:t>
                        </m:r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  <m:t>1</m:t>
                        </m:r>
                      </m:e>
                    </m:d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=</m:t>
                    </m:r>
                    <m:func>
                      <m:funcPr>
                        <m:ctrlP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ko-KR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  <m:t>min</m:t>
                        </m:r>
                      </m:fName>
                      <m:e>
                        <m:d>
                          <m:dPr>
                            <m:ctrlPr>
                              <a:rPr lang="en-US" altLang="ko-KR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D2Coding" panose="020B0609020101020101" pitchFamily="49" charset="-127"/>
                              </a:rPr>
                            </m:ctrlPr>
                          </m:dPr>
                          <m:e>
                            <m:r>
                              <a:rPr lang="en-US" altLang="ko-KR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D2Coding" panose="020B0609020101020101" pitchFamily="49" charset="-127"/>
                              </a:rPr>
                              <m:t>𝐷𝑃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altLang="ko-KR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D2Coding" panose="020B0609020101020101" pitchFamily="49" charset="-127"/>
                                  </a:rPr>
                                </m:ctrlPr>
                              </m:dPr>
                              <m:e>
                                <m:r>
                                  <a:rPr lang="en-US" altLang="ko-KR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D2Coding" panose="020B0609020101020101" pitchFamily="49" charset="-127"/>
                                  </a:rPr>
                                  <m:t>𝑖</m:t>
                                </m:r>
                                <m:r>
                                  <a:rPr lang="en-US" altLang="ko-KR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D2Coding" panose="020B0609020101020101" pitchFamily="49" charset="-127"/>
                                  </a:rPr>
                                  <m:t>−1</m:t>
                                </m:r>
                              </m:e>
                            </m:d>
                            <m:d>
                              <m:dPr>
                                <m:begChr m:val="["/>
                                <m:endChr m:val="]"/>
                                <m:ctrlPr>
                                  <a:rPr lang="en-US" altLang="ko-KR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D2Coding" panose="020B0609020101020101" pitchFamily="49" charset="-127"/>
                                  </a:rPr>
                                </m:ctrlPr>
                              </m:dPr>
                              <m:e>
                                <m:r>
                                  <a:rPr lang="en-US" altLang="ko-KR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D2Coding" panose="020B0609020101020101" pitchFamily="49" charset="-127"/>
                                  </a:rPr>
                                  <m:t>1</m:t>
                                </m:r>
                              </m:e>
                            </m:d>
                            <m:r>
                              <a:rPr lang="en-US" altLang="ko-KR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D2Coding" panose="020B0609020101020101" pitchFamily="49" charset="-127"/>
                              </a:rPr>
                              <m:t>, </m:t>
                            </m:r>
                            <m:r>
                              <a:rPr lang="en-US" altLang="ko-KR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D2Coding" panose="020B0609020101020101" pitchFamily="49" charset="-127"/>
                              </a:rPr>
                              <m:t>𝐷𝑃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altLang="ko-KR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D2Coding" panose="020B0609020101020101" pitchFamily="49" charset="-127"/>
                                  </a:rPr>
                                </m:ctrlPr>
                              </m:dPr>
                              <m:e>
                                <m:r>
                                  <a:rPr lang="en-US" altLang="ko-KR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D2Coding" panose="020B0609020101020101" pitchFamily="49" charset="-127"/>
                                  </a:rPr>
                                  <m:t>𝑖</m:t>
                                </m:r>
                                <m:r>
                                  <a:rPr lang="en-US" altLang="ko-KR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D2Coding" panose="020B0609020101020101" pitchFamily="49" charset="-127"/>
                                  </a:rPr>
                                  <m:t>−1</m:t>
                                </m:r>
                              </m:e>
                            </m:d>
                            <m:d>
                              <m:dPr>
                                <m:begChr m:val="["/>
                                <m:endChr m:val="]"/>
                                <m:ctrlPr>
                                  <a:rPr lang="en-US" altLang="ko-KR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D2Coding" panose="020B0609020101020101" pitchFamily="49" charset="-127"/>
                                  </a:rPr>
                                </m:ctrlPr>
                              </m:dPr>
                              <m:e>
                                <m:r>
                                  <a:rPr lang="en-US" altLang="ko-KR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D2Coding" panose="020B0609020101020101" pitchFamily="49" charset="-127"/>
                                  </a:rPr>
                                  <m:t>2</m:t>
                                </m:r>
                              </m:e>
                            </m:d>
                            <m:r>
                              <a:rPr lang="en-US" altLang="ko-KR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D2Coding" panose="020B0609020101020101" pitchFamily="49" charset="-127"/>
                              </a:rPr>
                              <m:t>+</m:t>
                            </m:r>
                            <m:r>
                              <a:rPr lang="en-US" altLang="ko-KR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D2Coding" panose="020B0609020101020101" pitchFamily="49" charset="-127"/>
                              </a:rPr>
                              <m:t>𝐾</m:t>
                            </m:r>
                          </m:e>
                        </m:d>
                      </m:e>
                    </m:func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+</m:t>
                    </m:r>
                    <m:sSub>
                      <m:sSubPr>
                        <m:ctrlP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  <m:t>𝐴</m:t>
                        </m:r>
                      </m:e>
                      <m:sub>
                        <m: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  <m:t>𝑖</m:t>
                        </m:r>
                      </m:sub>
                    </m:sSub>
                  </m:oMath>
                </a14:m>
                <a:endParaRPr lang="en-US" altLang="ko-KR">
                  <a:solidFill>
                    <a:schemeClr val="bg1"/>
                  </a:solidFill>
                  <a:latin typeface="D2Coding" panose="020B0609020101020101" pitchFamily="49" charset="-127"/>
                  <a:ea typeface="D2Coding" panose="020B0609020101020101" pitchFamily="49" charset="-127"/>
                </a:endParaRPr>
              </a:p>
              <a:p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𝐷𝑃</m:t>
                    </m:r>
                    <m:d>
                      <m:dPr>
                        <m:begChr m:val="["/>
                        <m:endChr m:val="]"/>
                        <m:ctrlP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  <m:t>𝑖</m:t>
                        </m:r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  <m:t>2</m:t>
                        </m:r>
                      </m:e>
                    </m:d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=</m:t>
                    </m:r>
                    <m:func>
                      <m:funcPr>
                        <m:ctrlP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ko-KR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  <m:t>min</m:t>
                        </m:r>
                      </m:fName>
                      <m:e>
                        <m:d>
                          <m:dPr>
                            <m:ctrlPr>
                              <a:rPr lang="en-US" altLang="ko-KR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D2Coding" panose="020B0609020101020101" pitchFamily="49" charset="-127"/>
                              </a:rPr>
                            </m:ctrlPr>
                          </m:dPr>
                          <m:e>
                            <m:r>
                              <a:rPr lang="en-US" altLang="ko-KR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D2Coding" panose="020B0609020101020101" pitchFamily="49" charset="-127"/>
                              </a:rPr>
                              <m:t>𝐷𝑃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altLang="ko-KR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D2Coding" panose="020B0609020101020101" pitchFamily="49" charset="-127"/>
                                  </a:rPr>
                                </m:ctrlPr>
                              </m:dPr>
                              <m:e>
                                <m:r>
                                  <a:rPr lang="en-US" altLang="ko-KR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D2Coding" panose="020B0609020101020101" pitchFamily="49" charset="-127"/>
                                  </a:rPr>
                                  <m:t>𝑖</m:t>
                                </m:r>
                                <m:r>
                                  <a:rPr lang="en-US" altLang="ko-KR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D2Coding" panose="020B0609020101020101" pitchFamily="49" charset="-127"/>
                                  </a:rPr>
                                  <m:t>−1</m:t>
                                </m:r>
                              </m:e>
                            </m:d>
                            <m:d>
                              <m:dPr>
                                <m:begChr m:val="["/>
                                <m:endChr m:val="]"/>
                                <m:ctrlPr>
                                  <a:rPr lang="en-US" altLang="ko-KR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D2Coding" panose="020B0609020101020101" pitchFamily="49" charset="-127"/>
                                  </a:rPr>
                                </m:ctrlPr>
                              </m:dPr>
                              <m:e>
                                <m:r>
                                  <a:rPr lang="en-US" altLang="ko-KR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D2Coding" panose="020B0609020101020101" pitchFamily="49" charset="-127"/>
                                  </a:rPr>
                                  <m:t>2</m:t>
                                </m:r>
                              </m:e>
                            </m:d>
                            <m:r>
                              <a:rPr lang="en-US" altLang="ko-KR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D2Coding" panose="020B0609020101020101" pitchFamily="49" charset="-127"/>
                              </a:rPr>
                              <m:t>, </m:t>
                            </m:r>
                            <m:r>
                              <a:rPr lang="en-US" altLang="ko-KR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D2Coding" panose="020B0609020101020101" pitchFamily="49" charset="-127"/>
                              </a:rPr>
                              <m:t>𝐷𝑃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altLang="ko-KR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D2Coding" panose="020B0609020101020101" pitchFamily="49" charset="-127"/>
                                  </a:rPr>
                                </m:ctrlPr>
                              </m:dPr>
                              <m:e>
                                <m:r>
                                  <a:rPr lang="en-US" altLang="ko-KR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D2Coding" panose="020B0609020101020101" pitchFamily="49" charset="-127"/>
                                  </a:rPr>
                                  <m:t>𝑖</m:t>
                                </m:r>
                                <m:r>
                                  <a:rPr lang="en-US" altLang="ko-KR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D2Coding" panose="020B0609020101020101" pitchFamily="49" charset="-127"/>
                                  </a:rPr>
                                  <m:t>−1</m:t>
                                </m:r>
                              </m:e>
                            </m:d>
                            <m:d>
                              <m:dPr>
                                <m:begChr m:val="["/>
                                <m:endChr m:val="]"/>
                                <m:ctrlPr>
                                  <a:rPr lang="en-US" altLang="ko-KR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D2Coding" panose="020B0609020101020101" pitchFamily="49" charset="-127"/>
                                  </a:rPr>
                                </m:ctrlPr>
                              </m:dPr>
                              <m:e>
                                <m:r>
                                  <a:rPr lang="en-US" altLang="ko-KR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D2Coding" panose="020B0609020101020101" pitchFamily="49" charset="-127"/>
                                  </a:rPr>
                                  <m:t>1</m:t>
                                </m:r>
                              </m:e>
                            </m:d>
                            <m:r>
                              <a:rPr lang="en-US" altLang="ko-KR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D2Coding" panose="020B0609020101020101" pitchFamily="49" charset="-127"/>
                              </a:rPr>
                              <m:t>+</m:t>
                            </m:r>
                            <m:r>
                              <a:rPr lang="en-US" altLang="ko-KR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D2Coding" panose="020B0609020101020101" pitchFamily="49" charset="-127"/>
                              </a:rPr>
                              <m:t>𝐾</m:t>
                            </m:r>
                          </m:e>
                        </m:d>
                      </m:e>
                    </m:func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+</m:t>
                    </m:r>
                    <m:sSub>
                      <m:sSubPr>
                        <m:ctrlP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  <m:t>𝐵</m:t>
                        </m:r>
                      </m:e>
                      <m:sub>
                        <m: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  <m:t>𝑖</m:t>
                        </m:r>
                      </m:sub>
                    </m:sSub>
                  </m:oMath>
                </a14:m>
                <a:endParaRPr lang="en-US" altLang="ko-KR" b="0">
                  <a:solidFill>
                    <a:schemeClr val="bg1"/>
                  </a:solidFill>
                  <a:latin typeface="D2Coding" panose="020B0609020101020101" pitchFamily="49" charset="-127"/>
                  <a:ea typeface="D2Coding" panose="020B0609020101020101" pitchFamily="49" charset="-127"/>
                </a:endParaRPr>
              </a:p>
              <a:p>
                <a:endParaRPr lang="en-US" altLang="ko-KR">
                  <a:solidFill>
                    <a:schemeClr val="bg1"/>
                  </a:solidFill>
                  <a:latin typeface="D2Coding" panose="020B0609020101020101" pitchFamily="49" charset="-127"/>
                  <a:ea typeface="D2Coding" panose="020B0609020101020101" pitchFamily="49" charset="-127"/>
                </a:endParaRPr>
              </a:p>
              <a:p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해당 점화식은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𝑂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(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𝑁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)</m:t>
                    </m:r>
                    <m:r>
                      <a:rPr lang="ko-KR" alt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에</m:t>
                    </m:r>
                  </m:oMath>
                </a14:m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 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계산할 수 있고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, 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답은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min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⁡(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𝐷𝑃</m:t>
                    </m:r>
                    <m:d>
                      <m:dPr>
                        <m:begChr m:val="["/>
                        <m:endChr m:val="]"/>
                        <m:ctrlP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  <m:t>𝑁</m:t>
                        </m:r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  <m:t>1</m:t>
                        </m:r>
                      </m:e>
                    </m:d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, 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𝐷𝑃</m:t>
                    </m:r>
                    <m:d>
                      <m:dPr>
                        <m:begChr m:val="["/>
                        <m:endChr m:val="]"/>
                        <m:ctrlP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  <m:t>𝑁</m:t>
                        </m:r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  <m:t>2</m:t>
                        </m:r>
                      </m:e>
                    </m:d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)</m:t>
                    </m:r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가 됩니다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.</a:t>
                </a:r>
              </a:p>
              <a:p>
                <a:endParaRPr lang="en-US" altLang="ko-KR">
                  <a:solidFill>
                    <a:schemeClr val="bg1"/>
                  </a:solidFill>
                  <a:latin typeface="D2Coding" panose="020B0609020101020101" pitchFamily="49" charset="-127"/>
                  <a:ea typeface="D2Coding" panose="020B0609020101020101" pitchFamily="49" charset="-127"/>
                </a:endParaRPr>
              </a:p>
              <a:p>
                <a:endParaRPr lang="en-US" altLang="ko-KR">
                  <a:solidFill>
                    <a:schemeClr val="bg1"/>
                  </a:solidFill>
                  <a:latin typeface="D2Coding" panose="020B0609020101020101" pitchFamily="49" charset="-127"/>
                  <a:ea typeface="D2Coding" panose="020B0609020101020101" pitchFamily="49" charset="-127"/>
                </a:endParaRPr>
              </a:p>
            </p:txBody>
          </p:sp>
        </mc:Choice>
        <mc:Fallback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4326A466-2080-4CF3-96C6-4D32D878CF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91813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61AA4CB-BF27-4379-8874-94B47B3F1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Div2D: </a:t>
            </a:r>
            <a:r>
              <a:rPr lang="ko-KR" altLang="en-US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우물 파기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326A466-2080-4CF3-96C6-4D32D878CF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출제자</a:t>
            </a:r>
            <a:r>
              <a:rPr lang="en-US" altLang="ko-KR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: </a:t>
            </a:r>
            <a:r>
              <a:rPr lang="en-US" altLang="ko-KR" err="1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azberjibiou</a:t>
            </a:r>
            <a:endParaRPr lang="en-US" altLang="ko-KR">
              <a:solidFill>
                <a:schemeClr val="bg1"/>
              </a:solidFill>
              <a:latin typeface="D2Coding" panose="020B0609020101020101" pitchFamily="49" charset="-127"/>
              <a:ea typeface="D2Coding" panose="020B0609020101020101" pitchFamily="49" charset="-127"/>
            </a:endParaRPr>
          </a:p>
          <a:p>
            <a:r>
              <a:rPr lang="ko-KR" altLang="en-US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푼 사람 수</a:t>
            </a:r>
            <a:r>
              <a:rPr lang="en-US" altLang="ko-KR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: 6</a:t>
            </a:r>
            <a:endParaRPr lang="ko-KR" altLang="en-US">
              <a:solidFill>
                <a:schemeClr val="bg1"/>
              </a:solidFill>
              <a:latin typeface="D2Coding" panose="020B0609020101020101" pitchFamily="49" charset="-127"/>
              <a:ea typeface="D2Coding" panose="020B0609020101020101" pitchFamily="49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356490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61AA4CB-BF27-4379-8874-94B47B3F1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Div2D: </a:t>
            </a:r>
            <a:r>
              <a:rPr lang="ko-KR" altLang="en-US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우물 파기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4326A466-2080-4CF3-96C6-4D32D878CF9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본문</a:t>
                </a:r>
                <a:endParaRPr lang="en-US" altLang="ko-KR">
                  <a:solidFill>
                    <a:schemeClr val="bg1"/>
                  </a:solidFill>
                  <a:latin typeface="D2Coding" panose="020B0609020101020101" pitchFamily="49" charset="-127"/>
                  <a:ea typeface="D2Coding" panose="020B0609020101020101" pitchFamily="49" charset="-127"/>
                </a:endParaRPr>
              </a:p>
              <a:p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길이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𝑁</m:t>
                    </m:r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의 수열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𝐴</m:t>
                    </m:r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가 주어집니다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𝐵</m:t>
                    </m:r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는 </a:t>
                </a:r>
                <a14:m>
                  <m:oMath xmlns:m="http://schemas.openxmlformats.org/officeDocument/2006/math">
                    <m:r>
                      <a:rPr lang="en-US" altLang="ko-KR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1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≤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𝑖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&lt;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𝑗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≤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𝑁</m:t>
                    </m:r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인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𝑖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, 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𝑗</m:t>
                    </m:r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에 대해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  <m:t>𝐴</m:t>
                        </m:r>
                      </m:e>
                      <m:sub>
                        <m: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  <m:t>𝑖</m:t>
                        </m:r>
                      </m:sub>
                    </m:sSub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+</m:t>
                    </m:r>
                    <m:sSub>
                      <m:sSubPr>
                        <m:ctrlP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  <m:t>𝐴</m:t>
                        </m:r>
                      </m:e>
                      <m:sub>
                        <m: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를 모아 둔 수열로 정의합니다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𝐵</m:t>
                    </m:r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의 크기를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𝑆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=</m:t>
                    </m:r>
                    <m:d>
                      <m:dPr>
                        <m:ctrlP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ko-KR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D2Coding" panose="020B0609020101020101" pitchFamily="49" charset="-127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ko-KR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D2Coding" panose="020B0609020101020101" pitchFamily="49" charset="-127"/>
                                </a:rPr>
                                <m:t>𝑁</m:t>
                              </m:r>
                            </m:e>
                          </m:mr>
                          <m:mr>
                            <m:e>
                              <m:r>
                                <a:rPr lang="en-US" altLang="ko-KR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D2Coding" panose="020B0609020101020101" pitchFamily="49" charset="-127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라고 할 때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𝐵</m:t>
                    </m:r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에서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ko-KR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D2Coding" panose="020B0609020101020101" pitchFamily="49" charset="-127"/>
                              </a:rPr>
                            </m:ctrlPr>
                          </m:fPr>
                          <m:num>
                            <m:r>
                              <a:rPr lang="en-US" altLang="ko-KR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D2Coding" panose="020B0609020101020101" pitchFamily="49" charset="-127"/>
                              </a:rPr>
                              <m:t>𝑆</m:t>
                            </m:r>
                          </m:num>
                          <m:den>
                            <m:r>
                              <a:rPr lang="en-US" altLang="ko-KR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D2Coding" panose="020B0609020101020101" pitchFamily="49" charset="-127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 번째로 작은 수를 구하세요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.</a:t>
                </a:r>
                <a:endParaRPr lang="ko-KR" altLang="en-US">
                  <a:solidFill>
                    <a:schemeClr val="bg1"/>
                  </a:solidFill>
                  <a:latin typeface="D2Coding" panose="020B0609020101020101" pitchFamily="49" charset="-127"/>
                  <a:ea typeface="D2Coding" panose="020B0609020101020101" pitchFamily="49" charset="-127"/>
                </a:endParaRPr>
              </a:p>
            </p:txBody>
          </p:sp>
        </mc:Choice>
        <mc:Fallback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4326A466-2080-4CF3-96C6-4D32D878CF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381" r="-11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93124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61AA4CB-BF27-4379-8874-94B47B3F1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목차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326A466-2080-4CF3-96C6-4D32D878CF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>
                <a:solidFill>
                  <a:srgbClr val="FFC000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Division 2: Solutions of A~F</a:t>
            </a:r>
          </a:p>
          <a:p>
            <a:r>
              <a:rPr lang="en-US" altLang="ko-KR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Division 1: Solutions of A~F</a:t>
            </a:r>
          </a:p>
          <a:p>
            <a:r>
              <a:rPr lang="en-US" altLang="ko-KR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Solutions of G, H</a:t>
            </a:r>
          </a:p>
        </p:txBody>
      </p:sp>
    </p:spTree>
    <p:extLst>
      <p:ext uri="{BB962C8B-B14F-4D97-AF65-F5344CB8AC3E}">
        <p14:creationId xmlns:p14="http://schemas.microsoft.com/office/powerpoint/2010/main" val="5883948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61AA4CB-BF27-4379-8874-94B47B3F1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Div2D: </a:t>
            </a:r>
            <a:r>
              <a:rPr lang="ko-KR" altLang="en-US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우물 파기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4326A466-2080-4CF3-96C6-4D32D878CF9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Subtask 1 (35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점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)</a:t>
                </a:r>
              </a:p>
              <a:p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𝑁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≤1000</m:t>
                    </m:r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 이므로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𝐵</m:t>
                    </m:r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를 직접 만들고 정렬한 뒤 답을 구해도 됩니다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.</a:t>
                </a:r>
              </a:p>
              <a:p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시간 복잡도는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𝑂</m:t>
                    </m:r>
                    <m:d>
                      <m:dPr>
                        <m:ctrlP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ko-KR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D2Coding" panose="020B0609020101020101" pitchFamily="49" charset="-127"/>
                              </a:rPr>
                            </m:ctrlPr>
                          </m:sSupPr>
                          <m:e>
                            <m:r>
                              <a:rPr lang="en-US" altLang="ko-KR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D2Coding" panose="020B0609020101020101" pitchFamily="49" charset="-127"/>
                              </a:rPr>
                              <m:t>𝑁</m:t>
                            </m:r>
                          </m:e>
                          <m:sup>
                            <m:r>
                              <a:rPr lang="en-US" altLang="ko-KR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D2Coding" panose="020B0609020101020101" pitchFamily="49" charset="-127"/>
                              </a:rPr>
                              <m:t>2</m:t>
                            </m:r>
                          </m:sup>
                        </m:sSup>
                        <m:func>
                          <m:funcPr>
                            <m:ctrlPr>
                              <a:rPr lang="en-US" altLang="ko-KR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D2Coding" panose="020B0609020101020101" pitchFamily="49" charset="-127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ko-KR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D2Coding" panose="020B0609020101020101" pitchFamily="49" charset="-127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ko-KR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D2Coding" panose="020B0609020101020101" pitchFamily="49" charset="-127"/>
                              </a:rPr>
                              <m:t>𝑁</m:t>
                            </m:r>
                          </m:e>
                        </m:func>
                      </m:e>
                    </m:d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입니다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.</a:t>
                </a:r>
                <a:endParaRPr lang="ko-KR" altLang="en-US">
                  <a:solidFill>
                    <a:schemeClr val="bg1"/>
                  </a:solidFill>
                  <a:latin typeface="D2Coding" panose="020B0609020101020101" pitchFamily="49" charset="-127"/>
                  <a:ea typeface="D2Coding" panose="020B0609020101020101" pitchFamily="49" charset="-127"/>
                </a:endParaRPr>
              </a:p>
            </p:txBody>
          </p:sp>
        </mc:Choice>
        <mc:Fallback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4326A466-2080-4CF3-96C6-4D32D878CF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03129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61AA4CB-BF27-4379-8874-94B47B3F1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Div2D: </a:t>
            </a:r>
            <a:r>
              <a:rPr lang="ko-KR" altLang="en-US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우물 파기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4326A466-2080-4CF3-96C6-4D32D878CF9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Subtask 1, 2 (100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점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)</a:t>
                </a:r>
              </a:p>
              <a:p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수의 범위가 크기 때문에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, 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이분 탐색을 해 봅시다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.</a:t>
                </a:r>
              </a:p>
              <a:p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우리가 찾는 답은 아래 조건을 만족하는 최소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𝑋</m:t>
                    </m:r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입니다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.</a:t>
                </a:r>
              </a:p>
              <a:p>
                <a:pPr algn="ctr"/>
                <a:endParaRPr lang="en-US" altLang="ko-KR">
                  <a:solidFill>
                    <a:schemeClr val="bg1"/>
                  </a:solidFill>
                  <a:latin typeface="D2Coding" panose="020B0609020101020101" pitchFamily="49" charset="-127"/>
                  <a:ea typeface="D2Coding" panose="020B0609020101020101" pitchFamily="49" charset="-127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𝐵</m:t>
                    </m:r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에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𝑋</m:t>
                    </m:r>
                  </m:oMath>
                </a14:m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 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이하의 수의 개수가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ko-KR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D2Coding" panose="020B0609020101020101" pitchFamily="49" charset="-127"/>
                              </a:rPr>
                            </m:ctrlPr>
                          </m:fPr>
                          <m:num>
                            <m:r>
                              <a:rPr lang="en-US" altLang="ko-KR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D2Coding" panose="020B0609020101020101" pitchFamily="49" charset="-127"/>
                              </a:rPr>
                              <m:t>𝑋</m:t>
                            </m:r>
                          </m:num>
                          <m:den>
                            <m:r>
                              <a:rPr lang="en-US" altLang="ko-KR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D2Coding" panose="020B0609020101020101" pitchFamily="49" charset="-127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개 이상이다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.</a:t>
                </a:r>
              </a:p>
              <a:p>
                <a:pPr marL="0" indent="0" algn="ctr">
                  <a:buNone/>
                </a:pPr>
                <a:endParaRPr lang="en-US" altLang="ko-KR">
                  <a:solidFill>
                    <a:schemeClr val="bg1"/>
                  </a:solidFill>
                  <a:latin typeface="D2Coding" panose="020B0609020101020101" pitchFamily="49" charset="-127"/>
                  <a:ea typeface="D2Coding" panose="020B0609020101020101" pitchFamily="49" charset="-127"/>
                </a:endParaRPr>
              </a:p>
              <a:p>
                <a:pPr algn="just"/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따라서 위 결정 문제를 푸는 것으로 문제를 바꿀 수 있습니다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. (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결정 문제는 답이 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yes/no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인 문제를 말합니다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.)</a:t>
                </a:r>
              </a:p>
            </p:txBody>
          </p:sp>
        </mc:Choice>
        <mc:Fallback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4326A466-2080-4CF3-96C6-4D32D878CF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381" r="-115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08709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61AA4CB-BF27-4379-8874-94B47B3F1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Div2D: </a:t>
            </a:r>
            <a:r>
              <a:rPr lang="ko-KR" altLang="en-US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우물 파기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4326A466-2080-4CF3-96C6-4D32D878CF9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914540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𝑋</m:t>
                    </m:r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를 정하고 나면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𝐵</m:t>
                    </m:r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에서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𝑋</m:t>
                    </m:r>
                  </m:oMath>
                </a14:m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 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이하의 수의 개수를 찾는 것은 두 가지 방법이 있습니다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.</a:t>
                </a:r>
              </a:p>
              <a:p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첫 번째 방법은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𝑖</m:t>
                    </m:r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를 고정하고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𝑗</m:t>
                    </m:r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를 이분 탐색으로 찾아 개수를 세는 것으로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, 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하나의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𝑋</m:t>
                    </m:r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에 대해 총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𝑂</m:t>
                    </m:r>
                    <m:d>
                      <m:dPr>
                        <m:ctrlP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  <m:t>𝑁</m:t>
                        </m:r>
                        <m:func>
                          <m:funcPr>
                            <m:ctrlPr>
                              <a:rPr lang="en-US" altLang="ko-KR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D2Coding" panose="020B0609020101020101" pitchFamily="49" charset="-127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ko-KR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D2Coding" panose="020B0609020101020101" pitchFamily="49" charset="-127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ko-KR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D2Coding" panose="020B0609020101020101" pitchFamily="49" charset="-127"/>
                              </a:rPr>
                              <m:t>𝑁</m:t>
                            </m:r>
                          </m:e>
                        </m:func>
                      </m:e>
                    </m:d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의 시간이 걸립니다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.</a:t>
                </a:r>
              </a:p>
              <a:p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두 번째 방법은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𝑖</m:t>
                    </m:r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와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𝑗</m:t>
                    </m:r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를 투 포인터로 관리하는 것입니다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.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𝑖</m:t>
                    </m:r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가 고정되었을 때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  <m:t>𝐴</m:t>
                        </m:r>
                      </m:e>
                      <m:sub>
                        <m: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  <m:t>𝑖</m:t>
                        </m:r>
                      </m:sub>
                    </m:sSub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+</m:t>
                    </m:r>
                    <m:sSub>
                      <m:sSubPr>
                        <m:ctrlP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  <m:t>𝐴</m:t>
                        </m:r>
                      </m:e>
                      <m:sub>
                        <m: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  <m:t>𝑗</m:t>
                        </m:r>
                      </m:sub>
                    </m:sSub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≤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𝑋</m:t>
                    </m:r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인 최대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𝑗</m:t>
                    </m:r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는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𝑖</m:t>
                    </m:r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가 증가할수록 감소합니다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. 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따라서 이 성질을 이용하면 하나의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𝑋</m:t>
                    </m:r>
                    <m:r>
                      <a:rPr lang="ko-KR" alt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에</m:t>
                    </m:r>
                  </m:oMath>
                </a14:m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 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대해 총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𝑂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(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𝑁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)</m:t>
                    </m:r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의 시간 복잡도로 문제를 해결할 수 있습니다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.</a:t>
                </a:r>
              </a:p>
              <a:p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위 방식을 이용해 각각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𝑂</m:t>
                    </m:r>
                    <m:d>
                      <m:dPr>
                        <m:ctrlP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  <m:t>𝑁</m:t>
                        </m:r>
                        <m:func>
                          <m:funcPr>
                            <m:ctrlPr>
                              <a:rPr lang="en-US" altLang="ko-KR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D2Coding" panose="020B0609020101020101" pitchFamily="49" charset="-127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altLang="ko-KR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D2Coding" panose="020B0609020101020101" pitchFamily="49" charset="-127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ko-KR" b="0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D2Coding" panose="020B0609020101020101" pitchFamily="49" charset="-127"/>
                                  </a:rPr>
                                  <m:t>log</m:t>
                                </m:r>
                              </m:e>
                              <m:sup>
                                <m:r>
                                  <a:rPr lang="en-US" altLang="ko-KR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D2Coding" panose="020B0609020101020101" pitchFamily="49" charset="-127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US" altLang="ko-KR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D2Coding" panose="020B0609020101020101" pitchFamily="49" charset="-127"/>
                              </a:rPr>
                              <m:t>𝑁</m:t>
                            </m:r>
                          </m:e>
                        </m:func>
                      </m:e>
                    </m:d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과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𝑂</m:t>
                    </m:r>
                    <m:d>
                      <m:dPr>
                        <m:ctrlP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  <m:t>𝑁</m:t>
                        </m:r>
                        <m:func>
                          <m:funcPr>
                            <m:ctrlPr>
                              <a:rPr lang="en-US" altLang="ko-KR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D2Coding" panose="020B0609020101020101" pitchFamily="49" charset="-127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ko-KR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D2Coding" panose="020B0609020101020101" pitchFamily="49" charset="-127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ko-KR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D2Coding" panose="020B0609020101020101" pitchFamily="49" charset="-127"/>
                              </a:rPr>
                              <m:t>𝑁</m:t>
                            </m:r>
                          </m:e>
                        </m:func>
                      </m:e>
                    </m:d>
                  </m:oMath>
                </a14:m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 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풀이를 얻을 수 있습니다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. 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두 풀이 모두 통과됩니다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.</a:t>
                </a:r>
              </a:p>
            </p:txBody>
          </p:sp>
        </mc:Choice>
        <mc:Fallback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4326A466-2080-4CF3-96C6-4D32D878CF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914540"/>
              </a:xfrm>
              <a:blipFill>
                <a:blip r:embed="rId2"/>
                <a:stretch>
                  <a:fillRect l="-1043" t="-1983" r="-98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74226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61AA4CB-BF27-4379-8874-94B47B3F1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Div2E: </a:t>
            </a:r>
            <a:r>
              <a:rPr lang="ko-KR" altLang="en-US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불꽃놀이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326A466-2080-4CF3-96C6-4D32D878CF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출제자</a:t>
            </a:r>
            <a:r>
              <a:rPr lang="en-US" altLang="ko-KR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: </a:t>
            </a:r>
            <a:r>
              <a:rPr lang="en-US" altLang="ko-KR" err="1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azberjibiou</a:t>
            </a:r>
            <a:endParaRPr lang="en-US" altLang="ko-KR">
              <a:solidFill>
                <a:schemeClr val="bg1"/>
              </a:solidFill>
              <a:latin typeface="D2Coding" panose="020B0609020101020101" pitchFamily="49" charset="-127"/>
              <a:ea typeface="D2Coding" panose="020B0609020101020101" pitchFamily="49" charset="-127"/>
            </a:endParaRPr>
          </a:p>
          <a:p>
            <a:r>
              <a:rPr lang="ko-KR" altLang="en-US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푼 사람 수</a:t>
            </a:r>
            <a:r>
              <a:rPr lang="en-US" altLang="ko-KR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: 12</a:t>
            </a:r>
            <a:endParaRPr lang="ko-KR" altLang="en-US">
              <a:solidFill>
                <a:schemeClr val="bg1"/>
              </a:solidFill>
              <a:latin typeface="D2Coding" panose="020B0609020101020101" pitchFamily="49" charset="-127"/>
              <a:ea typeface="D2Coding" panose="020B0609020101020101" pitchFamily="49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28030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61AA4CB-BF27-4379-8874-94B47B3F1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Div2E: </a:t>
            </a:r>
            <a:r>
              <a:rPr lang="ko-KR" altLang="en-US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불꽃놀이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4326A466-2080-4CF3-96C6-4D32D878CF9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본문</a:t>
                </a:r>
                <a:endParaRPr lang="en-US" altLang="ko-KR">
                  <a:solidFill>
                    <a:schemeClr val="bg1"/>
                  </a:solidFill>
                  <a:latin typeface="D2Coding" panose="020B0609020101020101" pitchFamily="49" charset="-127"/>
                  <a:ea typeface="D2Coding" panose="020B0609020101020101" pitchFamily="49" charset="-127"/>
                </a:endParaRPr>
              </a:p>
              <a:p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길이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𝑁</m:t>
                    </m:r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의 수열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𝐴</m:t>
                    </m:r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가 주어집니다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.</a:t>
                </a:r>
              </a:p>
              <a:p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양끝 수가 아닌 수 하나를 골라 제거하고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, 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그 양옆의 수에서 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1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을 빼는 연산을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𝑁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−2</m:t>
                    </m:r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번 하게 됩니다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.</a:t>
                </a:r>
              </a:p>
              <a:p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마지막에 남은 두 수 중 최댓값을 최소화하고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, 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그 값을 출력하세요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.</a:t>
                </a:r>
                <a:endParaRPr lang="ko-KR" altLang="en-US">
                  <a:solidFill>
                    <a:schemeClr val="bg1"/>
                  </a:solidFill>
                  <a:latin typeface="D2Coding" panose="020B0609020101020101" pitchFamily="49" charset="-127"/>
                  <a:ea typeface="D2Coding" panose="020B0609020101020101" pitchFamily="49" charset="-127"/>
                </a:endParaRPr>
              </a:p>
            </p:txBody>
          </p:sp>
        </mc:Choice>
        <mc:Fallback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4326A466-2080-4CF3-96C6-4D32D878CF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16488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61AA4CB-BF27-4379-8874-94B47B3F1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Div2E: </a:t>
            </a:r>
            <a:r>
              <a:rPr lang="ko-KR" altLang="en-US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불꽃놀이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4326A466-2080-4CF3-96C6-4D32D878CF9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Subtask 1 (10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점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)</a:t>
                </a:r>
              </a:p>
              <a:p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𝑁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≤9</m:t>
                    </m:r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이므로 모든 가능한 경우를 시도해 볼 수 있습니다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.</a:t>
                </a:r>
              </a:p>
              <a:p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시간 복잡도는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𝑂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(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𝑁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!)</m:t>
                    </m:r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입니다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.</a:t>
                </a:r>
                <a:endParaRPr lang="ko-KR" altLang="en-US">
                  <a:solidFill>
                    <a:schemeClr val="bg1"/>
                  </a:solidFill>
                  <a:latin typeface="D2Coding" panose="020B0609020101020101" pitchFamily="49" charset="-127"/>
                  <a:ea typeface="D2Coding" panose="020B0609020101020101" pitchFamily="49" charset="-127"/>
                </a:endParaRPr>
              </a:p>
            </p:txBody>
          </p:sp>
        </mc:Choice>
        <mc:Fallback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4326A466-2080-4CF3-96C6-4D32D878CF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60231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61AA4CB-BF27-4379-8874-94B47B3F1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Div2E: </a:t>
            </a:r>
            <a:r>
              <a:rPr lang="ko-KR" altLang="en-US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불꽃놀이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326A466-2080-4CF3-96C6-4D32D878CF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Subtask 2 (32</a:t>
            </a:r>
            <a:r>
              <a:rPr lang="ko-KR" altLang="en-US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점</a:t>
            </a:r>
            <a:r>
              <a:rPr lang="en-US" altLang="ko-KR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)</a:t>
            </a:r>
          </a:p>
          <a:p>
            <a:r>
              <a:rPr lang="ko-KR" altLang="en-US" err="1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여기서부터는</a:t>
            </a:r>
            <a:r>
              <a:rPr lang="ko-KR" altLang="en-US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 중요한 관찰이 필요합니다</a:t>
            </a:r>
            <a:r>
              <a:rPr lang="en-US" altLang="ko-KR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.</a:t>
            </a:r>
          </a:p>
          <a:p>
            <a:r>
              <a:rPr lang="ko-KR" altLang="en-US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맨 마지막에 남는 두 수는 맨 처음에 양끝에 있던 수에서부터 온 것입니다</a:t>
            </a:r>
            <a:r>
              <a:rPr lang="en-US" altLang="ko-KR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.</a:t>
            </a:r>
          </a:p>
          <a:p>
            <a:r>
              <a:rPr lang="ko-KR" altLang="en-US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따라서 양쪽 수를 제외한 가운데 수는 값은 중요하지 않고</a:t>
            </a:r>
            <a:r>
              <a:rPr lang="en-US" altLang="ko-KR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, </a:t>
            </a:r>
            <a:r>
              <a:rPr lang="ko-KR" altLang="en-US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몇 개이냐가 중요합니다</a:t>
            </a:r>
            <a:r>
              <a:rPr lang="en-US" altLang="ko-KR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493047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61AA4CB-BF27-4379-8874-94B47B3F1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Div2E: </a:t>
            </a:r>
            <a:r>
              <a:rPr lang="ko-KR" altLang="en-US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불꽃놀이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4326A466-2080-4CF3-96C6-4D32D878CF9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848552"/>
              </a:xfrm>
            </p:spPr>
            <p:txBody>
              <a:bodyPr>
                <a:normAutofit/>
              </a:bodyPr>
              <a:lstStyle/>
              <a:p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아래와 같은 상황을 생각해 봅시다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.</a:t>
                </a:r>
              </a:p>
              <a:p>
                <a:pPr marL="0" indent="0" algn="ctr">
                  <a:buNone/>
                </a:pP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[3 4 6 7 10]</a:t>
                </a:r>
              </a:p>
              <a:p>
                <a:pPr algn="just"/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우리가 수를 하나 제거할 때마다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, 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양옆에 있는 수에서 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1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씩이 </a:t>
                </a:r>
                <a:r>
                  <a:rPr lang="ko-KR" altLang="en-US" err="1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빼집니다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.</a:t>
                </a:r>
              </a:p>
              <a:p>
                <a:pPr algn="just"/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양쪽 수를 줄이는 것이 목표이므로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, 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괜히 가운데에 있는 수를 제거해서 턴을 낭비하지 않고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, 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왼쪽에서 두 번째 수나 오른쪽에서 두 번째 수를 제거하는 것이 항상 최선입니다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.</a:t>
                </a:r>
              </a:p>
              <a:p>
                <a:pPr algn="just"/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이 경우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  <m:t>𝐴</m:t>
                        </m:r>
                      </m:e>
                      <m:sub>
                        <m: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  <m:t>1</m:t>
                        </m:r>
                      </m:sub>
                    </m:sSub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&lt;</m:t>
                    </m:r>
                    <m:sSub>
                      <m:sSubPr>
                        <m:ctrlP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  <m:t>𝐴</m:t>
                        </m:r>
                      </m:e>
                      <m:sub>
                        <m: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  <m:t>2</m:t>
                        </m:r>
                      </m:sub>
                    </m:sSub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&lt;⋯&lt;</m:t>
                    </m:r>
                    <m:sSub>
                      <m:sSubPr>
                        <m:ctrlP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  <m:t>𝐴</m:t>
                        </m:r>
                      </m:e>
                      <m:sub>
                        <m: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이므로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, 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오른쪽에서 두 번째 수만 계속 제거해도 오른쪽 수가 왼쪽 수보다 크게 됩니다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. 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이것이 최적이고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, 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답은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  <m:t>𝐴</m:t>
                        </m:r>
                      </m:e>
                      <m:sub>
                        <m: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  <m:t>𝑁</m:t>
                        </m:r>
                      </m:sub>
                    </m:sSub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−(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𝑁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−2)</m:t>
                    </m:r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가 됩니다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.</a:t>
                </a:r>
              </a:p>
            </p:txBody>
          </p:sp>
        </mc:Choice>
        <mc:Fallback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4326A466-2080-4CF3-96C6-4D32D878CF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848552"/>
              </a:xfrm>
              <a:blipFill>
                <a:blip r:embed="rId2"/>
                <a:stretch>
                  <a:fillRect l="-1043" t="-2136" r="-115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97579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61AA4CB-BF27-4379-8874-94B47B3F1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Div2E: </a:t>
            </a:r>
            <a:r>
              <a:rPr lang="ko-KR" altLang="en-US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불꽃놀이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4326A466-2080-4CF3-96C6-4D32D878CF9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just"/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서브태스크 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1, 2, 3 (100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점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)</a:t>
                </a:r>
              </a:p>
              <a:p>
                <a:pPr algn="just"/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이 </a:t>
                </a:r>
                <a:r>
                  <a:rPr lang="ko-KR" altLang="en-US" err="1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서브태스크의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 경우 양쪽에서 수를 적당히 제거합니다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.</a:t>
                </a:r>
              </a:p>
              <a:p>
                <a:pPr algn="just"/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맨 왼쪽 수에서 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1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이 빼지는 횟수를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𝑋</m:t>
                    </m:r>
                  </m:oMath>
                </a14:m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, 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맨 오른쪽 수에서 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1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이 빼지는 횟수를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𝑌</m:t>
                    </m:r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라고 합시다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.</a:t>
                </a:r>
              </a:p>
              <a:p>
                <a:pPr algn="just"/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𝑋</m:t>
                    </m:r>
                    <m:r>
                      <a:rPr lang="ko-KR" alt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와</m:t>
                    </m:r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𝑌</m:t>
                    </m:r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는 수가 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3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개인 경우를 제외하고 동시에 증가할 수 없습니다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. 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또한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𝑋</m:t>
                    </m:r>
                    <m:r>
                      <a:rPr lang="ko-KR" alt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와</m:t>
                    </m:r>
                  </m:oMath>
                </a14:m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ko-KR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𝑌</m:t>
                    </m:r>
                  </m:oMath>
                </a14:m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 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둘 중 하나는 반드시 증가하는 것이 </a:t>
                </a:r>
                <a:r>
                  <a:rPr lang="ko-KR" altLang="en-US" err="1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최적해입니다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. 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따라서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𝑋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+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𝑌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=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𝑁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−1</m:t>
                    </m:r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입니다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. (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턴이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𝑁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−2</m:t>
                    </m:r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턴이므로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)</a:t>
                </a:r>
              </a:p>
              <a:p>
                <a:pPr algn="just"/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이제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  <m:t>𝐴</m:t>
                        </m:r>
                      </m:e>
                      <m:sub>
                        <m: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  <m:t>1</m:t>
                        </m:r>
                      </m:sub>
                    </m:sSub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과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  <m:t>𝐴</m:t>
                        </m:r>
                      </m:e>
                      <m:sub>
                        <m: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에서 더 큰 것을 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1 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빼는 과정을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𝑁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−1</m:t>
                    </m:r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번 반복하면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𝑂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(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𝑁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)</m:t>
                    </m:r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에 답을 찾을 수 있습니다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.</a:t>
                </a:r>
              </a:p>
            </p:txBody>
          </p:sp>
        </mc:Choice>
        <mc:Fallback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4326A466-2080-4CF3-96C6-4D32D878CF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381" r="-289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82281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61AA4CB-BF27-4379-8874-94B47B3F1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Div2E: </a:t>
            </a:r>
            <a:r>
              <a:rPr lang="ko-KR" altLang="en-US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불꽃놀이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4326A466-2080-4CF3-96C6-4D32D878CF9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933394"/>
              </a:xfrm>
            </p:spPr>
            <p:txBody>
              <a:bodyPr>
                <a:normAutofit/>
              </a:bodyPr>
              <a:lstStyle/>
              <a:p>
                <a:pPr algn="just"/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사실 이 문제를 입력 제외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𝑂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(1)</m:t>
                    </m:r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에도 해결할 수 있습니다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.</a:t>
                </a:r>
              </a:p>
              <a:p>
                <a:pPr algn="just"/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답은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altLang="ko-KR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D2Coding" panose="020B0609020101020101" pitchFamily="49" charset="-127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altLang="ko-KR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D2Coding" panose="020B0609020101020101" pitchFamily="49" charset="-127"/>
                              </a:rPr>
                              <m:t>min</m:t>
                            </m:r>
                          </m:e>
                          <m:lim>
                            <m:r>
                              <a:rPr lang="en-US" altLang="ko-KR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D2Coding" panose="020B0609020101020101" pitchFamily="49" charset="-127"/>
                              </a:rPr>
                              <m:t>0≤</m:t>
                            </m:r>
                            <m:r>
                              <a:rPr lang="en-US" altLang="ko-KR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D2Coding" panose="020B0609020101020101" pitchFamily="49" charset="-127"/>
                              </a:rPr>
                              <m:t>𝑖</m:t>
                            </m:r>
                            <m:r>
                              <a:rPr lang="en-US" altLang="ko-KR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D2Coding" panose="020B0609020101020101" pitchFamily="49" charset="-127"/>
                              </a:rPr>
                              <m:t>≤</m:t>
                            </m:r>
                            <m:r>
                              <a:rPr lang="en-US" altLang="ko-KR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D2Coding" panose="020B0609020101020101" pitchFamily="49" charset="-127"/>
                              </a:rPr>
                              <m:t>𝑁</m:t>
                            </m:r>
                            <m:r>
                              <a:rPr lang="en-US" altLang="ko-KR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D2Coding" panose="020B0609020101020101" pitchFamily="49" charset="-127"/>
                              </a:rPr>
                              <m:t>−1,  </m:t>
                            </m:r>
                            <m:r>
                              <a:rPr lang="en-US" altLang="ko-KR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D2Coding" panose="020B0609020101020101" pitchFamily="49" charset="-127"/>
                              </a:rPr>
                              <m:t>𝑖</m:t>
                            </m:r>
                            <m:r>
                              <a:rPr lang="en-US" altLang="ko-KR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D2Coding" panose="020B0609020101020101" pitchFamily="49" charset="-127"/>
                              </a:rPr>
                              <m:t>∈</m:t>
                            </m:r>
                            <m:r>
                              <a:rPr lang="en-US" altLang="ko-KR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D2Coding" panose="020B0609020101020101" pitchFamily="49" charset="-127"/>
                              </a:rPr>
                              <m:t>ℤ</m:t>
                            </m:r>
                          </m:lim>
                        </m:limLow>
                      </m:fName>
                      <m:e>
                        <m:d>
                          <m:dPr>
                            <m:ctrlPr>
                              <a:rPr lang="en-US" altLang="ko-KR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D2Coding" panose="020B0609020101020101" pitchFamily="49" charset="-127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altLang="ko-KR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D2Coding" panose="020B0609020101020101" pitchFamily="49" charset="-127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altLang="ko-KR" b="0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D2Coding" panose="020B0609020101020101" pitchFamily="49" charset="-127"/>
                                  </a:rPr>
                                  <m:t>max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altLang="ko-KR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D2Coding" panose="020B0609020101020101" pitchFamily="49" charset="-127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ko-KR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D2Coding" panose="020B0609020101020101" pitchFamily="49" charset="-127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D2Coding" panose="020B0609020101020101" pitchFamily="49" charset="-127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US" altLang="ko-KR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D2Coding" panose="020B0609020101020101" pitchFamily="49" charset="-127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altLang="ko-KR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D2Coding" panose="020B0609020101020101" pitchFamily="49" charset="-127"/>
                                      </a:rPr>
                                      <m:t>−</m:t>
                                    </m:r>
                                    <m:r>
                                      <a:rPr lang="en-US" altLang="ko-KR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D2Coding" panose="020B0609020101020101" pitchFamily="49" charset="-127"/>
                                      </a:rPr>
                                      <m:t>𝑖</m:t>
                                    </m:r>
                                    <m:r>
                                      <a:rPr lang="en-US" altLang="ko-KR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D2Coding" panose="020B0609020101020101" pitchFamily="49" charset="-127"/>
                                      </a:rPr>
                                      <m:t>, </m:t>
                                    </m:r>
                                    <m:sSub>
                                      <m:sSubPr>
                                        <m:ctrlPr>
                                          <a:rPr lang="en-US" altLang="ko-KR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D2Coding" panose="020B0609020101020101" pitchFamily="49" charset="-127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D2Coding" panose="020B0609020101020101" pitchFamily="49" charset="-127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US" altLang="ko-KR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D2Coding" panose="020B0609020101020101" pitchFamily="49" charset="-127"/>
                                          </a:rPr>
                                          <m:t>𝑁</m:t>
                                        </m:r>
                                      </m:sub>
                                    </m:sSub>
                                    <m:r>
                                      <a:rPr lang="en-US" altLang="ko-KR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D2Coding" panose="020B0609020101020101" pitchFamily="49" charset="-127"/>
                                      </a:rPr>
                                      <m:t>−</m:t>
                                    </m:r>
                                    <m:d>
                                      <m:dPr>
                                        <m:ctrlPr>
                                          <a:rPr lang="en-US" altLang="ko-KR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D2Coding" panose="020B0609020101020101" pitchFamily="49" charset="-127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ko-KR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D2Coding" panose="020B0609020101020101" pitchFamily="49" charset="-127"/>
                                          </a:rPr>
                                          <m:t>𝑛</m:t>
                                        </m:r>
                                        <m:r>
                                          <a:rPr lang="en-US" altLang="ko-KR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D2Coding" panose="020B0609020101020101" pitchFamily="49" charset="-127"/>
                                          </a:rPr>
                                          <m:t>−1−</m:t>
                                        </m:r>
                                        <m:r>
                                          <a:rPr lang="en-US" altLang="ko-KR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D2Coding" panose="020B0609020101020101" pitchFamily="49" charset="-127"/>
                                          </a:rPr>
                                          <m:t>𝑖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</m:func>
                          </m:e>
                        </m:d>
                      </m:e>
                    </m:func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 </m:t>
                    </m:r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입니다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.</a:t>
                </a:r>
              </a:p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  <m:t>𝐴</m:t>
                        </m:r>
                      </m:e>
                      <m:sub>
                        <m: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  <m:t>1</m:t>
                        </m:r>
                      </m:sub>
                    </m:sSub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≤</m:t>
                    </m:r>
                    <m:sSub>
                      <m:sSubPr>
                        <m:ctrlP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  <m:t>𝐴</m:t>
                        </m:r>
                      </m:e>
                      <m:sub>
                        <m: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  <m:t>𝑁</m:t>
                        </m:r>
                      </m:sub>
                    </m:sSub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+(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𝑁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−1)</m:t>
                    </m:r>
                  </m:oMath>
                </a14:m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 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또는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  <m:t>𝐴</m:t>
                        </m:r>
                      </m:e>
                      <m:sub>
                        <m: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  <m:t>𝑁</m:t>
                        </m:r>
                      </m:sub>
                    </m:sSub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≤</m:t>
                    </m:r>
                    <m:sSub>
                      <m:sSubPr>
                        <m:ctrlP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  <m:t>𝐴</m:t>
                        </m:r>
                      </m:e>
                      <m:sub>
                        <m: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  <m:t>1</m:t>
                        </m:r>
                      </m:sub>
                    </m:sSub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+(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𝑁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−1)</m:t>
                    </m:r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이라면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, 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큰 쪽에서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𝑁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−1</m:t>
                    </m:r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을 뺀 것이 답입니다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.</a:t>
                </a:r>
              </a:p>
              <a:p>
                <a:pPr algn="just"/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D2Coding" panose="020B0609020101020101" pitchFamily="49" charset="-127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D2Coding" panose="020B0609020101020101" pitchFamily="49" charset="-127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ko-KR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D2Coding" panose="020B0609020101020101" pitchFamily="49" charset="-127"/>
                              </a:rPr>
                              <m:t>1</m:t>
                            </m:r>
                          </m:sub>
                        </m:sSub>
                        <m: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  <m:t>−</m:t>
                        </m:r>
                        <m:sSub>
                          <m:sSubPr>
                            <m:ctrlPr>
                              <a:rPr lang="en-US" altLang="ko-KR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D2Coding" panose="020B0609020101020101" pitchFamily="49" charset="-127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D2Coding" panose="020B0609020101020101" pitchFamily="49" charset="-127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ko-KR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D2Coding" panose="020B0609020101020101" pitchFamily="49" charset="-127"/>
                              </a:rPr>
                              <m:t>𝑁</m:t>
                            </m:r>
                          </m:sub>
                        </m:sSub>
                      </m:e>
                    </m:d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&lt;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𝑁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−1</m:t>
                    </m:r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이라면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, 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먼저 큰 쪽을 작은 쪽으로 만들어 두고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, 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그 차이를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𝑁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−1</m:t>
                    </m:r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에서 뺀 값을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𝑑</m:t>
                    </m:r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로 놓은 다음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, </a:t>
                </a:r>
                <a:r>
                  <a:rPr lang="ko-KR" altLang="en-US" err="1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반절만큼을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 뺀 값이 답이 됩니다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. 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이를 식으로 나타내면 아래와 같습니다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.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D2Coding" panose="020B0609020101020101" pitchFamily="49" charset="-127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ko-KR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D2Coding" panose="020B0609020101020101" pitchFamily="49" charset="-127"/>
                            </a:rPr>
                            <m:t>min</m:t>
                          </m:r>
                        </m:fName>
                        <m:e>
                          <m:d>
                            <m:dPr>
                              <m:ctrlPr>
                                <a:rPr lang="en-US" altLang="ko-KR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D2Coding" panose="020B0609020101020101" pitchFamily="49" charset="-127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ko-KR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D2Coding" panose="020B0609020101020101" pitchFamily="49" charset="-127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D2Coding" panose="020B0609020101020101" pitchFamily="49" charset="-127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altLang="ko-KR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D2Coding" panose="020B0609020101020101" pitchFamily="49" charset="-127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ko-KR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D2Coding" panose="020B0609020101020101" pitchFamily="49" charset="-127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altLang="ko-KR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D2Coding" panose="020B0609020101020101" pitchFamily="49" charset="-127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D2Coding" panose="020B0609020101020101" pitchFamily="49" charset="-127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altLang="ko-KR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D2Coding" panose="020B0609020101020101" pitchFamily="49" charset="-127"/>
                                    </a:rPr>
                                    <m:t>𝑁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altLang="ko-K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D2Coding" panose="020B0609020101020101" pitchFamily="49" charset="-127"/>
                        </a:rPr>
                        <m:t>+</m:t>
                      </m:r>
                      <m:d>
                        <m:dPr>
                          <m:begChr m:val="⌊"/>
                          <m:endChr m:val="⌋"/>
                          <m:ctrlP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D2Coding" panose="020B0609020101020101" pitchFamily="49" charset="-127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ko-KR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D2Coding" panose="020B0609020101020101" pitchFamily="49" charset="-127"/>
                                </a:rPr>
                              </m:ctrlPr>
                            </m:fPr>
                            <m:num>
                              <m:r>
                                <a:rPr lang="en-US" altLang="ko-KR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D2Coding" panose="020B0609020101020101" pitchFamily="49" charset="-127"/>
                                </a:rPr>
                                <m:t>𝑁</m:t>
                              </m:r>
                              <m:r>
                                <a:rPr lang="en-US" altLang="ko-KR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D2Coding" panose="020B0609020101020101" pitchFamily="49" charset="-127"/>
                                </a:rPr>
                                <m:t>−1−|</m:t>
                              </m:r>
                              <m:sSub>
                                <m:sSubPr>
                                  <m:ctrlPr>
                                    <a:rPr lang="en-US" altLang="ko-KR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D2Coding" panose="020B0609020101020101" pitchFamily="49" charset="-127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D2Coding" panose="020B0609020101020101" pitchFamily="49" charset="-127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altLang="ko-KR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D2Coding" panose="020B0609020101020101" pitchFamily="49" charset="-127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ko-KR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D2Coding" panose="020B0609020101020101" pitchFamily="49" charset="-127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ko-KR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D2Coding" panose="020B0609020101020101" pitchFamily="49" charset="-127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D2Coding" panose="020B0609020101020101" pitchFamily="49" charset="-127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altLang="ko-KR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D2Coding" panose="020B0609020101020101" pitchFamily="49" charset="-127"/>
                                    </a:rPr>
                                    <m:t>𝑁</m:t>
                                  </m:r>
                                </m:sub>
                              </m:sSub>
                              <m:r>
                                <a:rPr lang="en-US" altLang="ko-KR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D2Coding" panose="020B0609020101020101" pitchFamily="49" charset="-127"/>
                                </a:rPr>
                                <m:t>|</m:t>
                              </m:r>
                            </m:num>
                            <m:den>
                              <m:r>
                                <a:rPr lang="en-US" altLang="ko-KR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D2Coding" panose="020B0609020101020101" pitchFamily="49" charset="-127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altLang="ko-KR">
                  <a:solidFill>
                    <a:schemeClr val="bg1"/>
                  </a:solidFill>
                  <a:latin typeface="D2Coding" panose="020B0609020101020101" pitchFamily="49" charset="-127"/>
                  <a:ea typeface="D2Coding" panose="020B0609020101020101" pitchFamily="49" charset="-127"/>
                </a:endParaRPr>
              </a:p>
            </p:txBody>
          </p:sp>
        </mc:Choice>
        <mc:Fallback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4326A466-2080-4CF3-96C6-4D32D878CF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933394"/>
              </a:xfrm>
              <a:blipFill>
                <a:blip r:embed="rId2"/>
                <a:stretch>
                  <a:fillRect l="-1043" t="-1975" r="-115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1794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61AA4CB-BF27-4379-8874-94B47B3F1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Div2A: </a:t>
            </a:r>
            <a:r>
              <a:rPr lang="ko-KR" altLang="en-US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암호 만들기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326A466-2080-4CF3-96C6-4D32D878CF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출제자</a:t>
            </a:r>
            <a:r>
              <a:rPr lang="en-US" altLang="ko-KR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: 79brue</a:t>
            </a:r>
          </a:p>
          <a:p>
            <a:r>
              <a:rPr lang="ko-KR" altLang="en-US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푼 사람 수</a:t>
            </a:r>
            <a:r>
              <a:rPr lang="en-US" altLang="ko-KR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: 21</a:t>
            </a:r>
          </a:p>
        </p:txBody>
      </p:sp>
    </p:spTree>
    <p:extLst>
      <p:ext uri="{BB962C8B-B14F-4D97-AF65-F5344CB8AC3E}">
        <p14:creationId xmlns:p14="http://schemas.microsoft.com/office/powerpoint/2010/main" val="19953587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61AA4CB-BF27-4379-8874-94B47B3F1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Div2F: </a:t>
            </a:r>
            <a:r>
              <a:rPr lang="ko-KR" altLang="en-US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전쟁 준비하기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326A466-2080-4CF3-96C6-4D32D878CF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출제자</a:t>
            </a:r>
            <a:r>
              <a:rPr lang="en-US" altLang="ko-KR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: blackking26</a:t>
            </a:r>
          </a:p>
          <a:p>
            <a:r>
              <a:rPr lang="ko-KR" altLang="en-US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푼 사람 수</a:t>
            </a:r>
            <a:r>
              <a:rPr lang="en-US" altLang="ko-KR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: 7</a:t>
            </a:r>
            <a:endParaRPr lang="ko-KR" altLang="en-US">
              <a:solidFill>
                <a:schemeClr val="bg1"/>
              </a:solidFill>
              <a:latin typeface="D2Coding" panose="020B0609020101020101" pitchFamily="49" charset="-127"/>
              <a:ea typeface="D2Coding" panose="020B0609020101020101" pitchFamily="49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46943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61AA4CB-BF27-4379-8874-94B47B3F1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Div2F: </a:t>
            </a:r>
            <a:r>
              <a:rPr lang="ko-KR" altLang="en-US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전쟁 준비하기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326A466-2080-4CF3-96C6-4D32D878CF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Div1F</a:t>
            </a:r>
            <a:r>
              <a:rPr lang="ko-KR" altLang="en-US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와 같으나</a:t>
            </a:r>
            <a:r>
              <a:rPr lang="en-US" altLang="ko-KR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, </a:t>
            </a:r>
            <a:r>
              <a:rPr lang="ko-KR" altLang="en-US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제한만 더 작은 문제입니다</a:t>
            </a:r>
            <a:r>
              <a:rPr lang="en-US" altLang="ko-KR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.</a:t>
            </a:r>
          </a:p>
          <a:p>
            <a:r>
              <a:rPr lang="en-US" altLang="ko-KR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Div1F</a:t>
            </a:r>
            <a:r>
              <a:rPr lang="ko-KR" altLang="en-US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의 </a:t>
            </a:r>
            <a:r>
              <a:rPr lang="ko-KR" altLang="en-US" err="1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서브태스크</a:t>
            </a:r>
            <a:r>
              <a:rPr lang="ko-KR" altLang="en-US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 </a:t>
            </a:r>
            <a:r>
              <a:rPr lang="en-US" altLang="ko-KR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3</a:t>
            </a:r>
            <a:r>
              <a:rPr lang="ko-KR" altLang="en-US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을 참고하시기 바랍니다</a:t>
            </a:r>
            <a:r>
              <a:rPr lang="en-US" altLang="ko-KR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.</a:t>
            </a:r>
            <a:endParaRPr lang="ko-KR" altLang="en-US">
              <a:solidFill>
                <a:schemeClr val="bg1"/>
              </a:solidFill>
              <a:latin typeface="D2Coding" panose="020B0609020101020101" pitchFamily="49" charset="-127"/>
              <a:ea typeface="D2Coding" panose="020B0609020101020101" pitchFamily="49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701287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61AA4CB-BF27-4379-8874-94B47B3F1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목차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326A466-2080-4CF3-96C6-4D32D878CF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Division 2: Solutions of A~F</a:t>
            </a:r>
          </a:p>
          <a:p>
            <a:r>
              <a:rPr lang="en-US" altLang="ko-KR">
                <a:solidFill>
                  <a:srgbClr val="FFC000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Division 1: Solutions of A~F</a:t>
            </a:r>
          </a:p>
          <a:p>
            <a:r>
              <a:rPr lang="en-US" altLang="ko-KR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Solutions of G, H</a:t>
            </a:r>
          </a:p>
        </p:txBody>
      </p:sp>
    </p:spTree>
    <p:extLst>
      <p:ext uri="{BB962C8B-B14F-4D97-AF65-F5344CB8AC3E}">
        <p14:creationId xmlns:p14="http://schemas.microsoft.com/office/powerpoint/2010/main" val="12257413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61AA4CB-BF27-4379-8874-94B47B3F1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Div1A: </a:t>
            </a:r>
            <a:r>
              <a:rPr lang="ko-KR" altLang="en-US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암호 찾기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326A466-2080-4CF3-96C6-4D32D878CF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출제자</a:t>
            </a:r>
            <a:r>
              <a:rPr lang="en-US" altLang="ko-KR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: 79brue</a:t>
            </a:r>
          </a:p>
          <a:p>
            <a:r>
              <a:rPr lang="ko-KR" altLang="en-US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푼 사람 수</a:t>
            </a:r>
            <a:r>
              <a:rPr lang="en-US" altLang="ko-KR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: 9</a:t>
            </a:r>
            <a:endParaRPr lang="ko-KR" altLang="en-US">
              <a:solidFill>
                <a:schemeClr val="bg1"/>
              </a:solidFill>
              <a:latin typeface="D2Coding" panose="020B0609020101020101" pitchFamily="49" charset="-127"/>
              <a:ea typeface="D2Coding" panose="020B0609020101020101" pitchFamily="49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142605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61AA4CB-BF27-4379-8874-94B47B3F1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Div1A: </a:t>
            </a:r>
            <a:r>
              <a:rPr lang="ko-KR" altLang="en-US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암호 찾기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4326A466-2080-4CF3-96C6-4D32D878CF9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ko-KR" altLang="en-US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길</m:t>
                    </m:r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이가 </a:t>
                </a:r>
                <a14:m>
                  <m:oMath xmlns:m="http://schemas.openxmlformats.org/officeDocument/2006/math">
                    <m:r>
                      <a:rPr lang="en-US" altLang="ko-KR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𝑁</m:t>
                    </m:r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인 두 문자열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𝐴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, 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𝐵</m:t>
                    </m:r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가 주어집니다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.</a:t>
                </a:r>
              </a:p>
              <a:p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이때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, 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길이가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𝐾</m:t>
                    </m:r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인 서로 다른 공통 부분문자열의 개수를 구해 봅시다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.</a:t>
                </a:r>
              </a:p>
            </p:txBody>
          </p:sp>
        </mc:Choice>
        <mc:Fallback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4326A466-2080-4CF3-96C6-4D32D878CF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r="-46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76759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61AA4CB-BF27-4379-8874-94B47B3F1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Div1A: </a:t>
            </a:r>
            <a:r>
              <a:rPr lang="ko-KR" altLang="en-US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암호 찾기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4326A466-2080-4CF3-96C6-4D32D878CF9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Subtask 1 (9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점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)</a:t>
                </a:r>
              </a:p>
              <a:p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𝐾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=1</m:t>
                    </m:r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이므로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𝐴</m:t>
                    </m:r>
                    <m:r>
                      <a:rPr lang="ko-KR" alt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와</m:t>
                    </m:r>
                  </m:oMath>
                </a14:m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ko-KR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𝐵</m:t>
                    </m:r>
                  </m:oMath>
                </a14:m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 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모두에 존재하는 숫자를 찾으면 됩니다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.</a:t>
                </a:r>
              </a:p>
              <a:p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다양한 방법이 있을 수 있는데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, 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가장 쉬운 방법은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𝐴</m:t>
                    </m:r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와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𝐵</m:t>
                    </m:r>
                  </m:oMath>
                </a14:m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 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각 배열에서 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1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부터 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9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까지의 숫자가 존재하는지를 배열에 체크해 두고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, 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양쪽 배열 모두에서 체크되어 있는 수의 개수를 세는 것입니다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.</a:t>
                </a:r>
              </a:p>
              <a:p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시간 복잡도는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𝑂</m:t>
                    </m:r>
                    <m:d>
                      <m:dPr>
                        <m:ctrlP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  <m:t>𝑁</m:t>
                        </m:r>
                        <m: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  <m:t>+10</m:t>
                        </m:r>
                      </m:e>
                    </m:d>
                    <m:r>
                      <a:rPr lang="ko-KR" alt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입</m:t>
                    </m:r>
                  </m:oMath>
                </a14:m>
                <a:r>
                  <a:rPr lang="ko-KR" altLang="en-US" err="1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니다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.</a:t>
                </a:r>
              </a:p>
            </p:txBody>
          </p:sp>
        </mc:Choice>
        <mc:Fallback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4326A466-2080-4CF3-96C6-4D32D878CF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381" r="-115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784806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61AA4CB-BF27-4379-8874-94B47B3F1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Div1A: </a:t>
            </a:r>
            <a:r>
              <a:rPr lang="ko-KR" altLang="en-US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암호 찾기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4326A466-2080-4CF3-96C6-4D32D878CF9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Subtask 1, 3 (23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점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)</a:t>
                </a:r>
              </a:p>
              <a:p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이 방식을 그대로 응용하면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 23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점 풀이에 도달할 수 있습니다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.</a:t>
                </a:r>
              </a:p>
              <a:p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모든 길이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𝐾</m:t>
                    </m:r>
                  </m:oMath>
                </a14:m>
                <a:r>
                  <a:rPr lang="ko-KR" altLang="en-US" err="1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짜리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 부분문자열은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  <m:t>10</m:t>
                        </m:r>
                      </m:e>
                      <m:sup>
                        <m: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 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이하의 정수와 같으므로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, 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이를 배열에 체크해 두면 앞과 같은 방식으로 풀 수 있습니다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.</a:t>
                </a:r>
              </a:p>
              <a:p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시간 복잡도는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𝑂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(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𝑁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+</m:t>
                    </m:r>
                    <m:sSup>
                      <m:sSupPr>
                        <m:ctrlP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  <m:t>10</m:t>
                        </m:r>
                      </m:e>
                      <m:sup>
                        <m: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  <m:t>𝐾</m:t>
                        </m:r>
                      </m:sup>
                    </m:sSup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)</m:t>
                    </m:r>
                    <m:r>
                      <a:rPr lang="ko-KR" alt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입</m:t>
                    </m:r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니다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.</a:t>
                </a:r>
              </a:p>
              <a:p>
                <a:endParaRPr lang="en-US" altLang="ko-KR">
                  <a:solidFill>
                    <a:schemeClr val="bg1"/>
                  </a:solidFill>
                  <a:latin typeface="D2Coding" panose="020B0609020101020101" pitchFamily="49" charset="-127"/>
                  <a:ea typeface="D2Coding" panose="020B0609020101020101" pitchFamily="49" charset="-127"/>
                </a:endParaRPr>
              </a:p>
            </p:txBody>
          </p:sp>
        </mc:Choice>
        <mc:Fallback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4326A466-2080-4CF3-96C6-4D32D878CF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381" r="-249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28231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61AA4CB-BF27-4379-8874-94B47B3F1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Div1A: </a:t>
            </a:r>
            <a:r>
              <a:rPr lang="ko-KR" altLang="en-US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암호 찾기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4326A466-2080-4CF3-96C6-4D32D878CF9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Subtask 1, 2, 3 (37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점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)</a:t>
                </a:r>
              </a:p>
              <a:p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𝐴</m:t>
                    </m:r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와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𝐵</m:t>
                    </m:r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에서 모든 길이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𝐾</m:t>
                    </m:r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인 부분 문자열을 뽑아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, unordered-set 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등의 자료구조를 이용해 저장하면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𝑂</m:t>
                    </m:r>
                    <m:d>
                      <m:dPr>
                        <m:ctrlP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  <m:t>𝑁</m:t>
                        </m:r>
                        <m:sSup>
                          <m:sSupPr>
                            <m:ctrlPr>
                              <a:rPr lang="en-US" altLang="ko-KR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D2Coding" panose="020B0609020101020101" pitchFamily="49" charset="-127"/>
                              </a:rPr>
                            </m:ctrlPr>
                          </m:sSupPr>
                          <m:e>
                            <m:r>
                              <a:rPr lang="en-US" altLang="ko-KR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D2Coding" panose="020B0609020101020101" pitchFamily="49" charset="-127"/>
                              </a:rPr>
                              <m:t>𝐾</m:t>
                            </m:r>
                          </m:e>
                          <m:sup>
                            <m:r>
                              <a:rPr lang="en-US" altLang="ko-KR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D2Coding" panose="020B0609020101020101" pitchFamily="49" charset="-127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 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정도의 </a:t>
                </a:r>
                <a:r>
                  <a:rPr lang="ko-KR" altLang="en-US" err="1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시간복잡도에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 문제를 해결할 수 있습니다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.</a:t>
                </a:r>
              </a:p>
            </p:txBody>
          </p:sp>
        </mc:Choice>
        <mc:Fallback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4326A466-2080-4CF3-96C6-4D32D878CF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919312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61AA4CB-BF27-4379-8874-94B47B3F1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Div1A: </a:t>
            </a:r>
            <a:r>
              <a:rPr lang="ko-KR" altLang="en-US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암호 찾기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4326A466-2080-4CF3-96C6-4D32D878CF9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Subtask 1, 2, 3, 4 (100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점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)</a:t>
                </a:r>
              </a:p>
              <a:p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100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점을 받으려면 모든 문자열을 빠르게 저장하고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, </a:t>
                </a:r>
                <a:r>
                  <a:rPr lang="ko-KR" altLang="en-US" err="1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같은지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 여부를 판단할 수 있는 방법이 필요합니다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.</a:t>
                </a:r>
              </a:p>
              <a:p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모든 길이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𝐾</m:t>
                    </m:r>
                  </m:oMath>
                </a14:m>
                <a:r>
                  <a:rPr lang="ko-KR" altLang="en-US" err="1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짜리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 부분 문자열을 </a:t>
                </a:r>
                <a:r>
                  <a:rPr lang="ko-KR" altLang="en-US" err="1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해싱해서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 저장하면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, </a:t>
                </a:r>
                <a:r>
                  <a:rPr lang="ko-KR" altLang="en-US" err="1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해싱의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 방법에 따라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𝑂</m:t>
                    </m:r>
                    <m:d>
                      <m:dPr>
                        <m:ctrlP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  <m:t>𝑁</m:t>
                        </m:r>
                        <m:func>
                          <m:funcPr>
                            <m:ctrlPr>
                              <a:rPr lang="en-US" altLang="ko-KR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D2Coding" panose="020B0609020101020101" pitchFamily="49" charset="-127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ko-KR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D2Coding" panose="020B0609020101020101" pitchFamily="49" charset="-127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ko-KR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D2Coding" panose="020B0609020101020101" pitchFamily="49" charset="-127"/>
                              </a:rPr>
                              <m:t>𝑁</m:t>
                            </m:r>
                          </m:e>
                        </m:func>
                      </m:e>
                    </m:d>
                  </m:oMath>
                </a14:m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 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또는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𝑂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(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𝑁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)</m:t>
                    </m:r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에 문제를 풀 수 있습니다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.</a:t>
                </a:r>
              </a:p>
              <a:p>
                <a:endParaRPr lang="en-US" altLang="ko-KR">
                  <a:solidFill>
                    <a:schemeClr val="bg1"/>
                  </a:solidFill>
                  <a:latin typeface="D2Coding" panose="020B0609020101020101" pitchFamily="49" charset="-127"/>
                  <a:ea typeface="D2Coding" panose="020B0609020101020101" pitchFamily="49" charset="-127"/>
                </a:endParaRPr>
              </a:p>
              <a:p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가장 흔한 문자열 </a:t>
                </a:r>
                <a:r>
                  <a:rPr lang="ko-KR" altLang="en-US" err="1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해싱은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 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rolling hash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로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  <m:t>𝑎</m:t>
                        </m:r>
                      </m:e>
                      <m:sub>
                        <m: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  <m:t>𝑎</m:t>
                        </m:r>
                      </m:e>
                      <m:sub>
                        <m: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  <m:t>1</m:t>
                        </m:r>
                      </m:sub>
                    </m:sSub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⋯</m:t>
                    </m:r>
                    <m:sSub>
                      <m:sSubPr>
                        <m:ctrlP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  <m:t>𝑎</m:t>
                        </m:r>
                      </m:e>
                      <m:sub>
                        <m: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의 문자열을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  <m:t>𝑎</m:t>
                        </m:r>
                      </m:e>
                      <m:sub>
                        <m: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  <m:t>𝑥</m:t>
                        </m:r>
                      </m:e>
                      <m:sup>
                        <m: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  <m:t>0</m:t>
                        </m:r>
                      </m:sup>
                    </m:sSup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+</m:t>
                    </m:r>
                    <m:sSub>
                      <m:sSubPr>
                        <m:ctrlP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  <m:t>𝑎</m:t>
                        </m:r>
                      </m:e>
                      <m:sub>
                        <m: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  <m:t>𝑥</m:t>
                        </m:r>
                      </m:e>
                      <m:sup>
                        <m: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  <m:t>1</m:t>
                        </m:r>
                      </m:sup>
                    </m:sSup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+⋯+</m:t>
                    </m:r>
                    <m:sSub>
                      <m:sSubPr>
                        <m:ctrlP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  <m:t>𝑎</m:t>
                        </m:r>
                      </m:e>
                      <m:sub>
                        <m: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  <m:t>𝑁</m:t>
                        </m:r>
                      </m:sub>
                    </m:sSub>
                    <m:sSup>
                      <m:sSupPr>
                        <m:ctrlP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  <m:t>𝑥</m:t>
                        </m:r>
                      </m:e>
                      <m:sup>
                        <m: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  <m:t>𝑁</m:t>
                        </m:r>
                      </m:sup>
                    </m:sSup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 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𝑚𝑜𝑑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 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𝑝</m:t>
                    </m:r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로 저장합니다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.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𝑥</m:t>
                    </m:r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와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𝑝</m:t>
                    </m:r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에는 적당한 소수를 사용합니다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.</a:t>
                </a:r>
              </a:p>
            </p:txBody>
          </p:sp>
        </mc:Choice>
        <mc:Fallback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4326A466-2080-4CF3-96C6-4D32D878CF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381" r="-289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533257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61AA4CB-BF27-4379-8874-94B47B3F1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Div1A: </a:t>
            </a:r>
            <a:r>
              <a:rPr lang="ko-KR" altLang="en-US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암호 찾기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4326A466-2080-4CF3-96C6-4D32D878CF9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ko-KR" altLang="en-US" err="1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해싱을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 단순히 해서 비교하게 될 경우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, 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서로 다른 </a:t>
                </a:r>
                <a:r>
                  <a:rPr lang="ko-KR" altLang="en-US" err="1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문자열인데도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 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hash 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값이 같아서 같다고 판단하는 해시 충돌이 일어날 수 있습니다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. 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이를 방지하기 위해 서로 다른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𝑥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, 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𝑝</m:t>
                    </m:r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로 두 번 이상 </a:t>
                </a:r>
                <a:r>
                  <a:rPr lang="ko-KR" altLang="en-US" err="1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해싱해야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 문제를 맞을 확률이 높아집니다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.</a:t>
                </a:r>
              </a:p>
              <a:p>
                <a:endParaRPr lang="en-US" altLang="ko-KR">
                  <a:solidFill>
                    <a:schemeClr val="bg1"/>
                  </a:solidFill>
                  <a:latin typeface="D2Coding" panose="020B0609020101020101" pitchFamily="49" charset="-127"/>
                  <a:ea typeface="D2Coding" panose="020B0609020101020101" pitchFamily="49" charset="-127"/>
                </a:endParaRPr>
              </a:p>
              <a:p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𝑝</m:t>
                    </m:r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를 크게 잡을 경우 한 번의 </a:t>
                </a:r>
                <a:r>
                  <a:rPr lang="ko-KR" altLang="en-US" err="1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해싱만으로도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 모든 데이터를 맞을 수 있으며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, 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실제로 이렇게 한 참가자들도 있었습니다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.</a:t>
                </a:r>
              </a:p>
            </p:txBody>
          </p:sp>
        </mc:Choice>
        <mc:Fallback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4326A466-2080-4CF3-96C6-4D32D878CF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0778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61AA4CB-BF27-4379-8874-94B47B3F1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Div2A: </a:t>
            </a:r>
            <a:r>
              <a:rPr lang="ko-KR" altLang="en-US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암호 만들기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4326A466-2080-4CF3-96C6-4D32D878CF9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본문</a:t>
                </a:r>
                <a:endParaRPr lang="en-US" altLang="ko-KR">
                  <a:solidFill>
                    <a:schemeClr val="bg1"/>
                  </a:solidFill>
                  <a:latin typeface="D2Coding" panose="020B0609020101020101" pitchFamily="49" charset="-127"/>
                  <a:ea typeface="D2Coding" panose="020B0609020101020101" pitchFamily="49" charset="-127"/>
                </a:endParaRPr>
              </a:p>
              <a:p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길이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𝐾</m:t>
                    </m:r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인 문자열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𝑃</m:t>
                    </m:r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와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, 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이를 부분문자열로 가지는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𝐴</m:t>
                    </m:r>
                    <m:r>
                      <a:rPr lang="ko-KR" alt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가</m:t>
                    </m:r>
                  </m:oMath>
                </a14:m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 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주어집니다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𝑃</m:t>
                    </m:r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가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𝐴</m:t>
                    </m:r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와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𝐵</m:t>
                    </m:r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의 유일한 길이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𝐾</m:t>
                    </m:r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의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 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공통 부분문자열이 되게 하는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𝐵</m:t>
                    </m:r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를 아무거나 출력하세요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.</a:t>
                </a:r>
              </a:p>
            </p:txBody>
          </p:sp>
        </mc:Choice>
        <mc:Fallback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4326A466-2080-4CF3-96C6-4D32D878CF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381" r="-46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711714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61AA4CB-BF27-4379-8874-94B47B3F1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Div1A: </a:t>
            </a:r>
            <a:r>
              <a:rPr lang="ko-KR" altLang="en-US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암호 찾기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4326A466-2080-4CF3-96C6-4D32D878CF9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ko-KR" altLang="en-US" err="1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해싱이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 끝났다면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, 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두 수열에 공통으로 포함된 서로 다른 수의 개수를 세어야 합니다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.</a:t>
                </a:r>
              </a:p>
              <a:p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이 역시 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unordered-set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을 이용하면 쉽게 할 수 있지만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, 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다른 방법을 소개합니다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.</a:t>
                </a:r>
              </a:p>
              <a:p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두 수열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𝐴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, 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𝐵</m:t>
                    </m:r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를 정렬하고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, 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각 배열에서 여러 번 등장하는 수를 하나로 줄인다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. 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이는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 std::sort, std::unique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의 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STL 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함수를 이용하면 간편하게 할 수 있습니다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.</a:t>
                </a:r>
              </a:p>
              <a:p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이제 두 수열에서 각각 포인터를 하나씩 관리한다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. 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포인터를 왼쪽에서 오른쪽으로 옮겨 가며 </a:t>
                </a:r>
                <a:r>
                  <a:rPr lang="ko-KR" altLang="en-US" err="1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머지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 소트와 같은 방식으로 두 수열 모두에서 등장하는 수가 몇 개인지 셀 수 있습니다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.</a:t>
                </a:r>
              </a:p>
            </p:txBody>
          </p:sp>
        </mc:Choice>
        <mc:Fallback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4326A466-2080-4CF3-96C6-4D32D878CF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381" b="-308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882986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61AA4CB-BF27-4379-8874-94B47B3F1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Div1B: </a:t>
            </a:r>
            <a:r>
              <a:rPr lang="ko-KR" altLang="en-US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마법의 돌 장난감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326A466-2080-4CF3-96C6-4D32D878CF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출제자</a:t>
            </a:r>
            <a:r>
              <a:rPr lang="en-US" altLang="ko-KR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: 79brue</a:t>
            </a:r>
          </a:p>
          <a:p>
            <a:r>
              <a:rPr lang="ko-KR" altLang="en-US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푼 사람 수</a:t>
            </a:r>
            <a:r>
              <a:rPr lang="en-US" altLang="ko-KR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: 1</a:t>
            </a:r>
            <a:endParaRPr lang="ko-KR" altLang="en-US">
              <a:solidFill>
                <a:schemeClr val="bg1"/>
              </a:solidFill>
              <a:latin typeface="D2Coding" panose="020B0609020101020101" pitchFamily="49" charset="-127"/>
              <a:ea typeface="D2Coding" panose="020B0609020101020101" pitchFamily="49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3278626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61AA4CB-BF27-4379-8874-94B47B3F1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Div1B: </a:t>
            </a:r>
            <a:r>
              <a:rPr lang="ko-KR" altLang="en-US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마법의 돌 장난감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4326A466-2080-4CF3-96C6-4D32D878CF9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본문</a:t>
                </a:r>
                <a:endParaRPr lang="en-US" altLang="ko-KR">
                  <a:solidFill>
                    <a:schemeClr val="bg1"/>
                  </a:solidFill>
                  <a:latin typeface="D2Coding" panose="020B0609020101020101" pitchFamily="49" charset="-127"/>
                  <a:ea typeface="D2Coding" panose="020B0609020101020101" pitchFamily="49" charset="-127"/>
                </a:endParaRPr>
              </a:p>
              <a:p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1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부터 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5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의 자연수로 이루어진 수열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𝐴</m:t>
                    </m:r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가 있습니다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.</a:t>
                </a:r>
              </a:p>
              <a:p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몇 개의 값과 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1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부터 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5 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사이의 자연수 몇 개를 쿼리로 날려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, 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그 중 서로 다른 수가 몇 가지인지 알 수 있습니다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.</a:t>
                </a:r>
              </a:p>
              <a:p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적은 수의 쿼리만으로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𝐴</m:t>
                    </m:r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의 각 원소의 값을 모두 알아냅시다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.</a:t>
                </a:r>
                <a:endParaRPr lang="ko-KR" altLang="en-US">
                  <a:solidFill>
                    <a:schemeClr val="bg1"/>
                  </a:solidFill>
                  <a:latin typeface="D2Coding" panose="020B0609020101020101" pitchFamily="49" charset="-127"/>
                  <a:ea typeface="D2Coding" panose="020B0609020101020101" pitchFamily="49" charset="-127"/>
                </a:endParaRPr>
              </a:p>
            </p:txBody>
          </p:sp>
        </mc:Choice>
        <mc:Fallback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4326A466-2080-4CF3-96C6-4D32D878CF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381" r="-29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474075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61AA4CB-BF27-4379-8874-94B47B3F1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Div1B: </a:t>
            </a:r>
            <a:r>
              <a:rPr lang="ko-KR" altLang="en-US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마법의 돌 장난감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326A466-2080-4CF3-96C6-4D32D878CF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err="1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서브태스크</a:t>
            </a:r>
            <a:r>
              <a:rPr lang="ko-KR" altLang="en-US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 </a:t>
            </a:r>
            <a:r>
              <a:rPr lang="en-US" altLang="ko-KR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1, 2, 3 (20</a:t>
            </a:r>
            <a:r>
              <a:rPr lang="ko-KR" altLang="en-US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점</a:t>
            </a:r>
            <a:r>
              <a:rPr lang="en-US" altLang="ko-KR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)</a:t>
            </a:r>
          </a:p>
          <a:p>
            <a:r>
              <a:rPr lang="ko-KR" altLang="en-US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각 원소를 독립적으로 알아낼 수 있습니다</a:t>
            </a:r>
            <a:r>
              <a:rPr lang="en-US" altLang="ko-KR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.</a:t>
            </a:r>
          </a:p>
          <a:p>
            <a:r>
              <a:rPr lang="ko-KR" altLang="en-US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각 원소를 </a:t>
            </a:r>
            <a:r>
              <a:rPr lang="en-US" altLang="ko-KR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5</a:t>
            </a:r>
            <a:r>
              <a:rPr lang="ko-KR" altLang="en-US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번의 쿼리를 사용해 알아내면 </a:t>
            </a:r>
            <a:r>
              <a:rPr lang="en-US" altLang="ko-KR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10</a:t>
            </a:r>
            <a:r>
              <a:rPr lang="ko-KR" altLang="en-US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점</a:t>
            </a:r>
            <a:r>
              <a:rPr lang="en-US" altLang="ko-KR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, 4</a:t>
            </a:r>
            <a:r>
              <a:rPr lang="ko-KR" altLang="en-US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번의 쿼리를 사용해 알아내면 </a:t>
            </a:r>
            <a:r>
              <a:rPr lang="en-US" altLang="ko-KR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14</a:t>
            </a:r>
            <a:r>
              <a:rPr lang="ko-KR" altLang="en-US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점</a:t>
            </a:r>
            <a:r>
              <a:rPr lang="en-US" altLang="ko-KR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, 3</a:t>
            </a:r>
            <a:r>
              <a:rPr lang="ko-KR" altLang="en-US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번의 쿼리를 사용해 알아내면 </a:t>
            </a:r>
            <a:r>
              <a:rPr lang="en-US" altLang="ko-KR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20</a:t>
            </a:r>
            <a:r>
              <a:rPr lang="ko-KR" altLang="en-US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점을 얻을 수 있습니다</a:t>
            </a:r>
            <a:r>
              <a:rPr lang="en-US" altLang="ko-KR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.</a:t>
            </a:r>
          </a:p>
          <a:p>
            <a:endParaRPr lang="en-US" altLang="ko-KR">
              <a:solidFill>
                <a:schemeClr val="bg1"/>
              </a:solidFill>
              <a:latin typeface="D2Coding" panose="020B0609020101020101" pitchFamily="49" charset="-127"/>
              <a:ea typeface="D2Coding" panose="020B0609020101020101" pitchFamily="49" charset="-127"/>
            </a:endParaRPr>
          </a:p>
          <a:p>
            <a:r>
              <a:rPr lang="en-US" altLang="ko-KR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3</a:t>
            </a:r>
            <a:r>
              <a:rPr lang="ko-KR" altLang="en-US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번의 쿼리를 사용해 알아낼 때에는</a:t>
            </a:r>
            <a:r>
              <a:rPr lang="en-US" altLang="ko-KR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, [[1][2]][[3][[4][5]]] </a:t>
            </a:r>
            <a:r>
              <a:rPr lang="ko-KR" altLang="en-US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와 같은 방식으로 묶은 뒤</a:t>
            </a:r>
            <a:r>
              <a:rPr lang="en-US" altLang="ko-KR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, </a:t>
            </a:r>
            <a:r>
              <a:rPr lang="ko-KR" altLang="en-US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양쪽 중 어느 쪽에 해당하는지를 알아내는 식으로 이분 탐색을 할 수 있습니다</a:t>
            </a:r>
            <a:r>
              <a:rPr lang="en-US" altLang="ko-KR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.</a:t>
            </a:r>
            <a:endParaRPr lang="ko-KR" altLang="en-US">
              <a:solidFill>
                <a:schemeClr val="bg1"/>
              </a:solidFill>
              <a:latin typeface="D2Coding" panose="020B0609020101020101" pitchFamily="49" charset="-127"/>
              <a:ea typeface="D2Coding" panose="020B0609020101020101" pitchFamily="49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1714187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61AA4CB-BF27-4379-8874-94B47B3F1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Div1B: </a:t>
            </a:r>
            <a:r>
              <a:rPr lang="ko-KR" altLang="en-US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마법의 돌 장난감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4326A466-2080-4CF3-96C6-4D32D878CF9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ko-KR" altLang="en-US" err="1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서브태스크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 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4 (52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점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)</a:t>
                </a:r>
              </a:p>
              <a:p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3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개의 수를 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8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번의 쿼리로 알아냅니다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𝑁</m:t>
                    </m:r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을 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3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으로 나눈 나머지에 따라 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1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개 또는 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2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개의 수가 남을 수 있는데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, 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각각 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3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번 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/ 6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번에 알아내면 되고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, 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이는 앞의 서브태스크와 동일한 방법으로 풀 수 있습니다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.</a:t>
                </a:r>
              </a:p>
            </p:txBody>
          </p:sp>
        </mc:Choice>
        <mc:Fallback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4326A466-2080-4CF3-96C6-4D32D878CF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381" r="-63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213194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61AA4CB-BF27-4379-8874-94B47B3F1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Div1B: </a:t>
            </a:r>
            <a:r>
              <a:rPr lang="ko-KR" altLang="en-US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마법의 돌 장난감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4326A466-2080-4CF3-96C6-4D32D878CF9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1 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𝐴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 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𝐵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 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𝐶</m:t>
                    </m:r>
                  </m:oMath>
                </a14:m>
                <a:endParaRPr lang="en-US" altLang="ko-KR">
                  <a:solidFill>
                    <a:schemeClr val="bg1"/>
                  </a:solidFill>
                  <a:latin typeface="D2Coding" panose="020B0609020101020101" pitchFamily="49" charset="-127"/>
                  <a:ea typeface="D2Coding" panose="020B0609020101020101" pitchFamily="49" charset="-127"/>
                </a:endParaRPr>
              </a:p>
              <a:p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2 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𝐴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 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𝐵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 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𝐶</m:t>
                    </m:r>
                  </m:oMath>
                </a14:m>
                <a:endParaRPr lang="en-US" altLang="ko-KR">
                  <a:solidFill>
                    <a:schemeClr val="bg1"/>
                  </a:solidFill>
                  <a:latin typeface="D2Coding" panose="020B0609020101020101" pitchFamily="49" charset="-127"/>
                  <a:ea typeface="D2Coding" panose="020B0609020101020101" pitchFamily="49" charset="-127"/>
                </a:endParaRPr>
              </a:p>
              <a:p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3 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𝐴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 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𝐵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 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𝐶</m:t>
                    </m:r>
                  </m:oMath>
                </a14:m>
                <a:endParaRPr lang="en-US" altLang="ko-KR">
                  <a:solidFill>
                    <a:schemeClr val="bg1"/>
                  </a:solidFill>
                  <a:latin typeface="D2Coding" panose="020B0609020101020101" pitchFamily="49" charset="-127"/>
                  <a:ea typeface="D2Coding" panose="020B0609020101020101" pitchFamily="49" charset="-127"/>
                </a:endParaRPr>
              </a:p>
              <a:p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4 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𝐴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 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𝐵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 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𝐶</m:t>
                    </m:r>
                  </m:oMath>
                </a14:m>
                <a:endParaRPr lang="en-US" altLang="ko-KR" b="0">
                  <a:solidFill>
                    <a:schemeClr val="bg1"/>
                  </a:solidFill>
                  <a:latin typeface="D2Coding" panose="020B0609020101020101" pitchFamily="49" charset="-127"/>
                  <a:ea typeface="D2Coding" panose="020B0609020101020101" pitchFamily="49" charset="-127"/>
                </a:endParaRPr>
              </a:p>
              <a:p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5 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𝐴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 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𝐵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 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𝐶</m:t>
                    </m:r>
                  </m:oMath>
                </a14:m>
                <a:endParaRPr lang="en-US" altLang="ko-KR">
                  <a:solidFill>
                    <a:schemeClr val="bg1"/>
                  </a:solidFill>
                  <a:latin typeface="D2Coding" panose="020B0609020101020101" pitchFamily="49" charset="-127"/>
                  <a:ea typeface="D2Coding" panose="020B0609020101020101" pitchFamily="49" charset="-127"/>
                </a:endParaRPr>
              </a:p>
              <a:p>
                <a:endParaRPr lang="en-US" altLang="ko-KR">
                  <a:solidFill>
                    <a:schemeClr val="bg1"/>
                  </a:solidFill>
                  <a:latin typeface="D2Coding" panose="020B0609020101020101" pitchFamily="49" charset="-127"/>
                  <a:ea typeface="D2Coding" panose="020B0609020101020101" pitchFamily="49" charset="-127"/>
                </a:endParaRPr>
              </a:p>
              <a:p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위 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5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개의 쿼리를 질문했을 때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, 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결과는 각각 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[1, 2, 2, 2, 2], [2, 2, 3, 3, 3], [3, 3, 3, 4, 4] 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중 하나입니다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.</a:t>
                </a:r>
              </a:p>
            </p:txBody>
          </p:sp>
        </mc:Choice>
        <mc:Fallback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4326A466-2080-4CF3-96C6-4D32D878CF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r="-318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026994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61AA4CB-BF27-4379-8874-94B47B3F1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Div1B: </a:t>
            </a:r>
            <a:r>
              <a:rPr lang="ko-KR" altLang="en-US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마법의 돌 장난감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4326A466-2080-4CF3-96C6-4D32D878CF9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ko-KR" alt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결</m:t>
                    </m:r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과가 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[1, 2, 2, 2, 2]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인 경우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: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𝐴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 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𝐵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 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𝐶</m:t>
                    </m:r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의 종류는 모두 같고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, 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무엇으로 같은지도 알 수 있습니다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. (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예를 들어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3 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𝐴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 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𝐵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 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𝐶</m:t>
                    </m:r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에서 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1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이 나왔다면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𝐴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=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𝐵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=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𝐶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=3</m:t>
                    </m:r>
                  </m:oMath>
                </a14:m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) 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따라서 더 이상의 추가적인 쿼리가 필요 없습니다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. 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이때 이용한 쿼리는 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5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개입니다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.</a:t>
                </a:r>
              </a:p>
              <a:p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결과가 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[2, 2, 3, 3, 3]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인 경우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: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𝐴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 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𝐵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 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𝐶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 </m:t>
                    </m:r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중 두 개만이 같고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𝐴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, 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𝐵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, 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𝐶</m:t>
                    </m:r>
                    <m:r>
                      <a:rPr lang="ko-KR" alt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에</m:t>
                    </m:r>
                  </m:oMath>
                </a14:m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 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존재하는 수의 유형을 알 수 있습니다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. (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예를 들어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1 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𝐴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 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𝐵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 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𝐶</m:t>
                    </m:r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와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2 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𝐴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 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𝐵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 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𝐶</m:t>
                    </m:r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가 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2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라면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𝐴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 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𝐵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 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𝐶</m:t>
                    </m:r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는 모두 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1 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또는 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2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이다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.) 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따라서 각각이 어느 유형에 속하는지 한 번씩의 쿼리로 알 수 있고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, 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세 번의 쿼리를 더 이용하면 해결 가능합니다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. 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이때 이용한 쿼리는 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8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개입니다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.</a:t>
                </a:r>
              </a:p>
            </p:txBody>
          </p:sp>
        </mc:Choice>
        <mc:Fallback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4326A466-2080-4CF3-96C6-4D32D878CF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r="-115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052214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61AA4CB-BF27-4379-8874-94B47B3F1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Div1B: </a:t>
            </a:r>
            <a:r>
              <a:rPr lang="ko-KR" altLang="en-US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마법의 돌 장난감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4326A466-2080-4CF3-96C6-4D32D878CF9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ko-KR" alt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결</m:t>
                    </m:r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과가 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[3, 3, 3, 4, 4]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인 경우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: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𝐴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 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𝐵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 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𝐶</m:t>
                    </m:r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는 모두 다릅니다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. 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이들이 어떤 수인지는 알 수 있지만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, 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순서는 알 수 없으므로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𝐴</m:t>
                    </m:r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를 두 번의 쿼리로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𝐵</m:t>
                    </m:r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를 한 번의 쿼리로 결정짓고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𝐶</m:t>
                    </m:r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는 자동 결정됩니다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. 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이때 이용한 쿼리는 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8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개입니다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.</a:t>
                </a:r>
              </a:p>
              <a:p>
                <a:endParaRPr lang="en-US" altLang="ko-KR">
                  <a:solidFill>
                    <a:schemeClr val="bg1"/>
                  </a:solidFill>
                  <a:latin typeface="D2Coding" panose="020B0609020101020101" pitchFamily="49" charset="-127"/>
                  <a:ea typeface="D2Coding" panose="020B0609020101020101" pitchFamily="49" charset="-127"/>
                </a:endParaRPr>
              </a:p>
              <a:p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위의 결과를 종합하면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, 3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개의 수를 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8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번의 쿼리에 알아낼 수 있으므로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, 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답을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ko-KR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D2Coding" panose="020B0609020101020101" pitchFamily="49" charset="-127"/>
                              </a:rPr>
                            </m:ctrlPr>
                          </m:fPr>
                          <m:num>
                            <m:r>
                              <a:rPr lang="en-US" altLang="ko-KR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D2Coding" panose="020B0609020101020101" pitchFamily="49" charset="-127"/>
                              </a:rPr>
                              <m:t>8</m:t>
                            </m:r>
                          </m:num>
                          <m:den>
                            <m:r>
                              <a:rPr lang="en-US" altLang="ko-KR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D2Coding" panose="020B0609020101020101" pitchFamily="49" charset="-127"/>
                              </a:rPr>
                              <m:t>3</m:t>
                            </m:r>
                          </m:den>
                        </m:f>
                        <m: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  <m:t>𝑁</m:t>
                        </m:r>
                      </m:e>
                    </m:d>
                    <m:r>
                      <a:rPr lang="ko-KR" alt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번</m:t>
                    </m:r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의 쿼리로 찾아낼 수 있습니다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.</a:t>
                </a:r>
              </a:p>
              <a:p>
                <a:endParaRPr lang="en-US" altLang="ko-KR">
                  <a:solidFill>
                    <a:schemeClr val="bg1"/>
                  </a:solidFill>
                  <a:latin typeface="D2Coding" panose="020B0609020101020101" pitchFamily="49" charset="-127"/>
                  <a:ea typeface="D2Coding" panose="020B0609020101020101" pitchFamily="49" charset="-127"/>
                </a:endParaRPr>
              </a:p>
            </p:txBody>
          </p:sp>
        </mc:Choice>
        <mc:Fallback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4326A466-2080-4CF3-96C6-4D32D878CF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482221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61AA4CB-BF27-4379-8874-94B47B3F1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Div1B: </a:t>
            </a:r>
            <a:r>
              <a:rPr lang="ko-KR" altLang="en-US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마법의 돌 장난감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4326A466-2080-4CF3-96C6-4D32D878CF9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ko-KR" alt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서</m:t>
                    </m:r>
                  </m:oMath>
                </a14:m>
                <a:r>
                  <a:rPr lang="ko-KR" altLang="en-US" err="1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브태스크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 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5 (100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점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)</a:t>
                </a:r>
              </a:p>
              <a:p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이 </a:t>
                </a:r>
                <a:r>
                  <a:rPr lang="ko-KR" altLang="en-US" err="1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서브태스크를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 해결하기 위해서는 다음의 두 가지가 필요합니다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.</a:t>
                </a:r>
              </a:p>
              <a:p>
                <a:endParaRPr lang="en-US" altLang="ko-KR">
                  <a:solidFill>
                    <a:schemeClr val="bg1"/>
                  </a:solidFill>
                  <a:latin typeface="D2Coding" panose="020B0609020101020101" pitchFamily="49" charset="-127"/>
                  <a:ea typeface="D2Coding" panose="020B0609020101020101" pitchFamily="49" charset="-127"/>
                </a:endParaRPr>
              </a:p>
              <a:p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3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개의 수를 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7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번의 쿼리로 알아내기</a:t>
                </a:r>
                <a:endParaRPr lang="en-US" altLang="ko-KR">
                  <a:solidFill>
                    <a:schemeClr val="bg1"/>
                  </a:solidFill>
                  <a:latin typeface="D2Coding" panose="020B0609020101020101" pitchFamily="49" charset="-127"/>
                  <a:ea typeface="D2Coding" panose="020B0609020101020101" pitchFamily="49" charset="-127"/>
                </a:endParaRPr>
              </a:p>
              <a:p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2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개의 수를 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5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번의 쿼리로 알아내기</a:t>
                </a:r>
                <a:endParaRPr lang="en-US" altLang="ko-KR">
                  <a:solidFill>
                    <a:schemeClr val="bg1"/>
                  </a:solidFill>
                  <a:latin typeface="D2Coding" panose="020B0609020101020101" pitchFamily="49" charset="-127"/>
                  <a:ea typeface="D2Coding" panose="020B0609020101020101" pitchFamily="49" charset="-127"/>
                </a:endParaRPr>
              </a:p>
            </p:txBody>
          </p:sp>
        </mc:Choice>
        <mc:Fallback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4326A466-2080-4CF3-96C6-4D32D878CF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056741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61AA4CB-BF27-4379-8874-94B47B3F1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Div1B: </a:t>
            </a:r>
            <a:r>
              <a:rPr lang="ko-KR" altLang="en-US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마법의 돌 장난감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4326A466-2080-4CF3-96C6-4D32D878CF9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ko-KR" alt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앞</m:t>
                    </m:r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선 </a:t>
                </a:r>
                <a:r>
                  <a:rPr lang="ko-KR" altLang="en-US" err="1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서브태스크의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 풀이에서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5 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𝐴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 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𝐵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 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𝐶</m:t>
                    </m:r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의 결과는 따로 물어볼 필요 없이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, 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앞의 네 개의 결과만으로 자동 결정됩니다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. 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따라서 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3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개의 수를 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7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번의 쿼리만으로 알아낼 수 있습니다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.</a:t>
                </a:r>
              </a:p>
              <a:p>
                <a:endParaRPr lang="en-US" altLang="ko-KR">
                  <a:solidFill>
                    <a:schemeClr val="bg1"/>
                  </a:solidFill>
                  <a:latin typeface="D2Coding" panose="020B0609020101020101" pitchFamily="49" charset="-127"/>
                  <a:ea typeface="D2Coding" panose="020B0609020101020101" pitchFamily="49" charset="-127"/>
                </a:endParaRPr>
              </a:p>
              <a:p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2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개의 수를 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5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번의 쿼리로 알아내는 출제자의 방법은 다음과 같습니다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5 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𝐴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 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𝐵</m:t>
                    </m:r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를 질문해서 얻은 결과를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𝑋</m:t>
                    </m:r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라고 합시다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𝑋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=1</m:t>
                    </m:r>
                  </m:oMath>
                </a14:m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: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𝐴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=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𝐵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=5</m:t>
                    </m:r>
                    <m:r>
                      <a:rPr lang="ko-KR" alt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입</m:t>
                    </m:r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니다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𝑋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=3</m:t>
                    </m:r>
                  </m:oMath>
                </a14:m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: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𝐴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≠5, 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𝐵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≠5</m:t>
                    </m:r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이고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, 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각각 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2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번의 쿼리로 알아냅니다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.</a:t>
                </a:r>
              </a:p>
            </p:txBody>
          </p:sp>
        </mc:Choice>
        <mc:Fallback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4326A466-2080-4CF3-96C6-4D32D878CF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b="-14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79517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61AA4CB-BF27-4379-8874-94B47B3F1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Div2A: </a:t>
            </a:r>
            <a:r>
              <a:rPr lang="ko-KR" altLang="en-US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암호 만들기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4326A466-2080-4CF3-96C6-4D32D878CF9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풀이</a:t>
                </a:r>
                <a:endParaRPr lang="en-US" altLang="ko-KR">
                  <a:solidFill>
                    <a:schemeClr val="bg1"/>
                  </a:solidFill>
                  <a:latin typeface="D2Coding" panose="020B0609020101020101" pitchFamily="49" charset="-127"/>
                  <a:ea typeface="D2Coding" panose="020B0609020101020101" pitchFamily="49" charset="-127"/>
                </a:endParaRPr>
              </a:p>
              <a:p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𝐵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=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𝑃</m:t>
                    </m:r>
                    <m:r>
                      <a:rPr lang="ko-KR" alt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로</m:t>
                    </m:r>
                  </m:oMath>
                </a14:m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 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설정하면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𝐵</m:t>
                    </m:r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의 길이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|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𝑃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|</m:t>
                    </m:r>
                    <m:r>
                      <a:rPr lang="ko-KR" alt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인</m:t>
                    </m:r>
                  </m:oMath>
                </a14:m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 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부분 문자열은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𝑃</m:t>
                    </m:r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뿐입니다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𝑃</m:t>
                    </m:r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는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𝐴</m:t>
                    </m:r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와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𝐵</m:t>
                    </m:r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의 공통 </a:t>
                </a:r>
                <a:r>
                  <a:rPr lang="ko-KR" altLang="en-US" err="1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부분문자열이기도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 하기 때문에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, 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문제가 해결됩니다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.</a:t>
                </a:r>
              </a:p>
            </p:txBody>
          </p:sp>
        </mc:Choice>
        <mc:Fallback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4326A466-2080-4CF3-96C6-4D32D878CF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381" r="-289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351747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61AA4CB-BF27-4379-8874-94B47B3F1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Div1B: </a:t>
            </a:r>
            <a:r>
              <a:rPr lang="ko-KR" altLang="en-US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마법의 돌 장난감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4326A466-2080-4CF3-96C6-4D32D878CF9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𝑋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=2</m:t>
                    </m:r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인 경우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: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𝐴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=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𝐵</m:t>
                    </m:r>
                  </m:oMath>
                </a14:m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 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또는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𝐴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=5</m:t>
                    </m:r>
                  </m:oMath>
                </a14:m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 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또는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𝐵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=5</m:t>
                    </m:r>
                    <m:r>
                      <a:rPr lang="ko-KR" alt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입</m:t>
                    </m:r>
                  </m:oMath>
                </a14:m>
                <a:r>
                  <a:rPr lang="ko-KR" altLang="en-US" err="1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니다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𝐴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 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𝐵</m:t>
                    </m:r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를 질문해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𝐴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=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𝐵</m:t>
                    </m:r>
                    <m:r>
                      <a:rPr lang="ko-KR" alt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인</m:t>
                    </m:r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지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𝐴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≠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𝐵</m:t>
                    </m:r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인지 알아냅니다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..</a:t>
                </a:r>
              </a:p>
              <a:p>
                <a:endParaRPr lang="en-US" altLang="ko-KR">
                  <a:solidFill>
                    <a:schemeClr val="bg1"/>
                  </a:solidFill>
                  <a:latin typeface="D2Coding" panose="020B0609020101020101" pitchFamily="49" charset="-127"/>
                  <a:ea typeface="D2Coding" panose="020B0609020101020101" pitchFamily="49" charset="-127"/>
                </a:endParaRPr>
              </a:p>
              <a:p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𝐴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=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𝐵</m:t>
                    </m:r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인 경우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: 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둘 다 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5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가 아니므로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, 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두 번의 쿼리로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𝐴</m:t>
                    </m:r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를 알아낼 수 있고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, 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총 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4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번의 쿼리를 사용하게 됩니다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𝐴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≠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𝐵</m:t>
                    </m:r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인 경우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: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𝐴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 5</m:t>
                    </m:r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를 질문해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𝐴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=5</m:t>
                    </m:r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인지 알아냅니다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.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𝐴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≠5</m:t>
                    </m:r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이면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𝐵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=5</m:t>
                    </m:r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이므로 둘 중 하나는 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5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임을 알아낼 수 있고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, 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나머지 수를 두 번의 쿼리로 알아냅니다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. 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이 경우 총 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5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번의 쿼리를 사용하게 됩니다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.</a:t>
                </a:r>
              </a:p>
            </p:txBody>
          </p:sp>
        </mc:Choice>
        <mc:Fallback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4326A466-2080-4CF3-96C6-4D32D878CF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224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96953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61AA4CB-BF27-4379-8874-94B47B3F1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Div1B: </a:t>
            </a:r>
            <a:r>
              <a:rPr lang="ko-KR" altLang="en-US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마법의 돌 장난감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326A466-2080-4CF3-96C6-4D32D878CF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각 상황에 대해 다양한 풀이가 존재하며</a:t>
            </a:r>
            <a:r>
              <a:rPr lang="en-US" altLang="ko-KR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, </a:t>
            </a:r>
            <a:r>
              <a:rPr lang="ko-KR" altLang="en-US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앞서 소개한 풀이는 출제자의 풀이와 참가자들의 풀이를 종합해 가장 단순한 풀이를 소개한 것입니다</a:t>
            </a:r>
            <a:r>
              <a:rPr lang="en-US" altLang="ko-KR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.</a:t>
            </a:r>
          </a:p>
          <a:p>
            <a:r>
              <a:rPr lang="ko-KR" altLang="en-US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복잡한 풀이를 찾게 될 경우 구현이 매우 길어질 수 있으니 주의하시기 바랍니다</a:t>
            </a:r>
            <a:r>
              <a:rPr lang="en-US" altLang="ko-KR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4590356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61AA4CB-BF27-4379-8874-94B47B3F1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Div1C: </a:t>
            </a:r>
            <a:r>
              <a:rPr lang="ko-KR" altLang="en-US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빛의 돌 시뮬레이션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326A466-2080-4CF3-96C6-4D32D878CF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출제자</a:t>
            </a:r>
            <a:r>
              <a:rPr lang="en-US" altLang="ko-KR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: 79brue / blackking26</a:t>
            </a:r>
          </a:p>
          <a:p>
            <a:r>
              <a:rPr lang="ko-KR" altLang="en-US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푼 사람 수</a:t>
            </a:r>
            <a:r>
              <a:rPr lang="en-US" altLang="ko-KR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: 0</a:t>
            </a:r>
            <a:endParaRPr lang="ko-KR" altLang="en-US">
              <a:solidFill>
                <a:schemeClr val="bg1"/>
              </a:solidFill>
              <a:latin typeface="D2Coding" panose="020B0609020101020101" pitchFamily="49" charset="-127"/>
              <a:ea typeface="D2Coding" panose="020B0609020101020101" pitchFamily="49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0709596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61AA4CB-BF27-4379-8874-94B47B3F1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Div1C: </a:t>
            </a:r>
            <a:r>
              <a:rPr lang="ko-KR" altLang="en-US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빛의 돌 시뮬레이션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4326A466-2080-4CF3-96C6-4D32D878CF9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ko-KR" altLang="en-US" b="1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본문</a:t>
                </a:r>
                <a:endParaRPr lang="en-US" altLang="ko-KR" b="1">
                  <a:solidFill>
                    <a:schemeClr val="bg1"/>
                  </a:solidFill>
                  <a:latin typeface="D2Coding" panose="020B0609020101020101" pitchFamily="49" charset="-127"/>
                  <a:ea typeface="D2Coding" panose="020B0609020101020101" pitchFamily="49" charset="-127"/>
                </a:endParaRPr>
              </a:p>
              <a:p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수열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{</m:t>
                    </m:r>
                    <m:sSub>
                      <m:sSubPr>
                        <m:ctrlP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  <m:t>𝐴</m:t>
                        </m:r>
                      </m:e>
                      <m:sub>
                        <m: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  <m:t>𝑖</m:t>
                        </m:r>
                      </m:sub>
                    </m:sSub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}</m:t>
                    </m:r>
                    <m:r>
                      <a:rPr lang="ko-KR" alt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와</m:t>
                    </m:r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 자연수 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K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가 주어집니다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.</a:t>
                </a:r>
              </a:p>
              <a:p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쿼리마다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𝐿</m:t>
                    </m:r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이 주어져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,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altLang="ko-KR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  <m:t>min</m:t>
                        </m:r>
                      </m:e>
                      <m:lim>
                        <m: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  <m:t>𝑑</m:t>
                        </m:r>
                        <m: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  <m:t>∈</m:t>
                        </m:r>
                        <m: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  <m:t>𝑍</m:t>
                        </m:r>
                      </m:lim>
                    </m:limLow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 (|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𝑑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|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𝐾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+ </m:t>
                    </m:r>
                    <m:nary>
                      <m:naryPr>
                        <m:chr m:val="∑"/>
                        <m:ctrlP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</m:ctrlPr>
                      </m:naryPr>
                      <m:sub>
                        <m: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  <m:t>𝑖</m:t>
                        </m:r>
                        <m: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  <m:t>=1</m:t>
                        </m:r>
                      </m:sub>
                      <m:sup>
                        <m: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  <m:t>𝑁</m:t>
                        </m:r>
                      </m:sup>
                      <m:e>
                        <m:func>
                          <m:funcPr>
                            <m:ctrlPr>
                              <a:rPr lang="en-US" altLang="ko-KR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D2Coding" panose="020B0609020101020101" pitchFamily="49" charset="-127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ko-KR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D2Coding" panose="020B0609020101020101" pitchFamily="49" charset="-127"/>
                              </a:rPr>
                              <m:t>max</m:t>
                            </m:r>
                          </m:fName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altLang="ko-KR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D2Coding" panose="020B0609020101020101" pitchFamily="49" charset="-127"/>
                                  </a:rPr>
                                </m:ctrlPr>
                              </m:dPr>
                              <m:e>
                                <m:r>
                                  <a:rPr lang="en-US" altLang="ko-KR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D2Coding" panose="020B0609020101020101" pitchFamily="49" charset="-127"/>
                                  </a:rPr>
                                  <m:t>0,  </m:t>
                                </m:r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altLang="ko-KR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D2Coding" panose="020B0609020101020101" pitchFamily="49" charset="-127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ko-KR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D2Coding" panose="020B0609020101020101" pitchFamily="49" charset="-127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D2Coding" panose="020B0609020101020101" pitchFamily="49" charset="-127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US" altLang="ko-KR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D2Coding" panose="020B0609020101020101" pitchFamily="49" charset="-127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altLang="ko-KR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D2Coding" panose="020B0609020101020101" pitchFamily="49" charset="-127"/>
                                      </a:rPr>
                                      <m:t>−</m:t>
                                    </m:r>
                                    <m:r>
                                      <a:rPr lang="en-US" altLang="ko-KR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D2Coding" panose="020B0609020101020101" pitchFamily="49" charset="-127"/>
                                      </a:rPr>
                                      <m:t>𝑑</m:t>
                                    </m:r>
                                  </m:e>
                                </m:d>
                                <m:r>
                                  <a:rPr lang="en-US" altLang="ko-KR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D2Coding" panose="020B0609020101020101" pitchFamily="49" charset="-127"/>
                                  </a:rPr>
                                  <m:t>−</m:t>
                                </m:r>
                                <m:r>
                                  <a:rPr lang="en-US" altLang="ko-KR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D2Coding" panose="020B0609020101020101" pitchFamily="49" charset="-127"/>
                                  </a:rPr>
                                  <m:t>𝐿</m:t>
                                </m:r>
                              </m:e>
                            </m:d>
                          </m:e>
                        </m:func>
                      </m:e>
                    </m:nary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)</m:t>
                    </m:r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의 값을 구해야 합니다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.</a:t>
                </a:r>
                <a:endParaRPr lang="ko-KR" altLang="en-US">
                  <a:solidFill>
                    <a:schemeClr val="bg1"/>
                  </a:solidFill>
                  <a:latin typeface="D2Coding" panose="020B0609020101020101" pitchFamily="49" charset="-127"/>
                  <a:ea typeface="D2Coding" panose="020B0609020101020101" pitchFamily="49" charset="-127"/>
                </a:endParaRPr>
              </a:p>
            </p:txBody>
          </p:sp>
        </mc:Choice>
        <mc:Fallback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4326A466-2080-4CF3-96C6-4D32D878CF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38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394461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61AA4CB-BF27-4379-8874-94B47B3F1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Div1C: </a:t>
            </a:r>
            <a:r>
              <a:rPr lang="ko-KR" altLang="en-US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빛의 돌 시뮬레이션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4326A466-2080-4CF3-96C6-4D32D878CF9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altLang="ko-KR" b="1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Subtask 1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  <m:t>𝑑</m:t>
                        </m:r>
                      </m:e>
                    </m:d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&gt;</m:t>
                    </m:r>
                    <m:r>
                      <m:rPr>
                        <m:sty m:val="p"/>
                      </m:rPr>
                      <a:rPr lang="en-US" altLang="ko-KR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max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⁡|</m:t>
                    </m:r>
                    <m:sSub>
                      <m:sSubPr>
                        <m:ctrlP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  <m:t>𝐴</m:t>
                        </m:r>
                      </m:e>
                      <m:sub>
                        <m: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  <m:t>𝑖</m:t>
                        </m:r>
                      </m:sub>
                    </m:sSub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|</m:t>
                    </m:r>
                    <m:r>
                      <a:rPr lang="ko-KR" alt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일</m:t>
                    </m:r>
                  </m:oMath>
                </a14:m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 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때 최적해가 나올 수 없음은 너무 자명합니다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.</a:t>
                </a:r>
              </a:p>
              <a:p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범위 내의 모든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𝑑</m:t>
                    </m:r>
                    <m:r>
                      <a:rPr lang="ko-KR" alt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에</m:t>
                    </m:r>
                  </m:oMath>
                </a14:m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 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대해 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naïve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하게 시도해보면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𝑂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(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𝑄𝑁𝐿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)</m:t>
                    </m:r>
                    <m:r>
                      <a:rPr lang="ko-KR" alt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정</m:t>
                    </m:r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도의 시간에 문제를 풀 수 있습니다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.</a:t>
                </a:r>
              </a:p>
            </p:txBody>
          </p:sp>
        </mc:Choice>
        <mc:Fallback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4326A466-2080-4CF3-96C6-4D32D878CF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38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845610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61AA4CB-BF27-4379-8874-94B47B3F1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Div1C: </a:t>
            </a:r>
            <a:r>
              <a:rPr lang="ko-KR" altLang="en-US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빛의 돌 시뮬레이션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4326A466-2080-4CF3-96C6-4D32D878CF9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ko-KR" b="1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Subtask 2</a:t>
                </a:r>
              </a:p>
              <a:p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𝑓</m:t>
                    </m:r>
                    <m:d>
                      <m:dPr>
                        <m:ctrlP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  <m:t>𝑑</m:t>
                        </m:r>
                      </m:e>
                    </m:d>
                    <m:r>
                      <a:rPr lang="en-US" altLang="ko-KR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altLang="ko-K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</m:ctrlPr>
                      </m:dPr>
                      <m:e>
                        <m:r>
                          <a:rPr lang="en-US" altLang="ko-K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  <m:t>𝑑</m:t>
                        </m:r>
                      </m:e>
                    </m:d>
                    <m:r>
                      <a:rPr lang="en-US" altLang="ko-KR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𝐾</m:t>
                    </m:r>
                    <m:r>
                      <a:rPr lang="en-US" altLang="ko-KR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+ </m:t>
                    </m:r>
                    <m:nary>
                      <m:naryPr>
                        <m:chr m:val="∑"/>
                        <m:ctrlPr>
                          <a:rPr lang="en-US" altLang="ko-K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</m:ctrlPr>
                      </m:naryPr>
                      <m:sub>
                        <m:r>
                          <a:rPr lang="en-US" altLang="ko-K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  <m:t>𝑖</m:t>
                        </m:r>
                        <m:r>
                          <a:rPr lang="en-US" altLang="ko-K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  <m:t>=1</m:t>
                        </m:r>
                      </m:sub>
                      <m:sup>
                        <m:r>
                          <a:rPr lang="en-US" altLang="ko-K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  <m:t>𝑁</m:t>
                        </m:r>
                      </m:sup>
                      <m:e>
                        <m:func>
                          <m:funcPr>
                            <m:ctrlPr>
                              <a:rPr lang="en-US" altLang="ko-KR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D2Coding" panose="020B0609020101020101" pitchFamily="49" charset="-127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ko-KR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D2Coding" panose="020B0609020101020101" pitchFamily="49" charset="-127"/>
                              </a:rPr>
                              <m:t>max</m:t>
                            </m:r>
                          </m:fName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altLang="ko-KR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D2Coding" panose="020B0609020101020101" pitchFamily="49" charset="-127"/>
                                  </a:rPr>
                                </m:ctrlPr>
                              </m:dPr>
                              <m:e>
                                <m:r>
                                  <a:rPr lang="en-US" altLang="ko-KR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D2Coding" panose="020B0609020101020101" pitchFamily="49" charset="-127"/>
                                  </a:rPr>
                                  <m:t>0,  </m:t>
                                </m:r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altLang="ko-KR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D2Coding" panose="020B0609020101020101" pitchFamily="49" charset="-127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ko-KR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D2Coding" panose="020B0609020101020101" pitchFamily="49" charset="-127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D2Coding" panose="020B0609020101020101" pitchFamily="49" charset="-127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US" altLang="ko-KR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D2Coding" panose="020B0609020101020101" pitchFamily="49" charset="-127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altLang="ko-KR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D2Coding" panose="020B0609020101020101" pitchFamily="49" charset="-127"/>
                                      </a:rPr>
                                      <m:t>−</m:t>
                                    </m:r>
                                    <m:r>
                                      <a:rPr lang="en-US" altLang="ko-KR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D2Coding" panose="020B0609020101020101" pitchFamily="49" charset="-127"/>
                                      </a:rPr>
                                      <m:t>𝑑</m:t>
                                    </m:r>
                                  </m:e>
                                </m:d>
                                <m:r>
                                  <a:rPr lang="en-US" altLang="ko-KR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D2Coding" panose="020B0609020101020101" pitchFamily="49" charset="-127"/>
                                  </a:rPr>
                                  <m:t>−</m:t>
                                </m:r>
                                <m:r>
                                  <a:rPr lang="en-US" altLang="ko-KR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D2Coding" panose="020B0609020101020101" pitchFamily="49" charset="-127"/>
                                  </a:rPr>
                                  <m:t>𝐿</m:t>
                                </m:r>
                              </m:e>
                            </m:d>
                          </m:e>
                        </m:func>
                      </m:e>
                    </m:nary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이라 합시다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. (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우리의 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task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는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𝑓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(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𝑑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)</m:t>
                    </m:r>
                    <m:r>
                      <a:rPr lang="ko-KR" alt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의</m:t>
                    </m:r>
                  </m:oMath>
                </a14:m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 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최솟값을 찾는 것입니다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.)</a:t>
                </a:r>
              </a:p>
              <a:p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𝑔</m:t>
                    </m:r>
                    <m:d>
                      <m:dPr>
                        <m:ctrlP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  <m:t>𝑑</m:t>
                        </m:r>
                      </m:e>
                    </m:d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=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𝑓</m:t>
                    </m:r>
                    <m:d>
                      <m:dPr>
                        <m:ctrlP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  <m:t>𝑑</m:t>
                        </m:r>
                        <m: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  <m:t>+1</m:t>
                        </m:r>
                      </m:e>
                    </m:d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−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𝑓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(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𝑑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)</m:t>
                    </m:r>
                    <m:r>
                      <a:rPr lang="ko-KR" alt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라</m:t>
                    </m:r>
                  </m:oMath>
                </a14:m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 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합시다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𝑓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(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𝑑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)</m:t>
                    </m:r>
                    <m:r>
                      <a:rPr lang="ko-KR" alt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가</m:t>
                    </m:r>
                  </m:oMath>
                </a14:m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 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최소인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𝑑</m:t>
                    </m:r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에 대해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𝑔</m:t>
                    </m:r>
                    <m:d>
                      <m:dPr>
                        <m:ctrlP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  <m:t>𝑑</m:t>
                        </m:r>
                      </m:e>
                    </m:d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≥0</m:t>
                    </m:r>
                  </m:oMath>
                </a14:m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𝑔</m:t>
                    </m:r>
                    <m:d>
                      <m:dPr>
                        <m:ctrlP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  <m:t>𝑑</m:t>
                        </m:r>
                        <m: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  <m:t>−1</m:t>
                        </m:r>
                      </m:e>
                    </m:d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≤0</m:t>
                    </m:r>
                    <m:r>
                      <a:rPr lang="ko-KR" alt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이</m:t>
                    </m:r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어야 합니다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.</a:t>
                </a:r>
              </a:p>
              <a:p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추가로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𝑓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(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𝑑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)</m:t>
                    </m:r>
                    <m:r>
                      <a:rPr lang="ko-KR" alt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가</m:t>
                    </m:r>
                  </m:oMath>
                </a14:m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 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최소인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𝑑</m:t>
                    </m:r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중 가장 큰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𝑑</m:t>
                    </m:r>
                    <m:r>
                      <a:rPr lang="ko-KR" alt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를</m:t>
                    </m:r>
                  </m:oMath>
                </a14:m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 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찾기로 한다면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𝑔</m:t>
                    </m:r>
                    <m:d>
                      <m:dPr>
                        <m:ctrlP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  <m:t>𝑑</m:t>
                        </m:r>
                      </m:e>
                    </m:d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&gt;0</m:t>
                    </m:r>
                    <m:r>
                      <a:rPr lang="ko-KR" alt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이</m:t>
                    </m:r>
                  </m:oMath>
                </a14:m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 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되어야 합니다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.</a:t>
                </a:r>
              </a:p>
              <a:p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즉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𝑔</m:t>
                    </m:r>
                    <m:d>
                      <m:dPr>
                        <m:ctrlP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  <m:t>𝑑</m:t>
                        </m:r>
                      </m:e>
                    </m:d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≠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𝑔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(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𝑑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−1)</m:t>
                    </m:r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인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𝑑</m:t>
                    </m:r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만 확인해봐도 됩니다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.</a:t>
                </a:r>
              </a:p>
            </p:txBody>
          </p:sp>
        </mc:Choice>
        <mc:Fallback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4326A466-2080-4CF3-96C6-4D32D878CF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381" b="-56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437262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61AA4CB-BF27-4379-8874-94B47B3F1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Div1C: </a:t>
            </a:r>
            <a:r>
              <a:rPr lang="ko-KR" altLang="en-US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빛의 돌 시뮬레이션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4326A466-2080-4CF3-96C6-4D32D878CF9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81836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ko-KR" b="1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Subtask 2</a:t>
                </a:r>
              </a:p>
              <a:p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𝑔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(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𝑑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)≠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𝑔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(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𝑑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+1)</m:t>
                    </m:r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이 되는 경우는 의외로 적습니다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.</a:t>
                </a:r>
              </a:p>
              <a:p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1.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|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𝑑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|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𝐾</m:t>
                    </m:r>
                  </m:oMath>
                </a14:m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 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항에서 차이가 나는 경우 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-&gt;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𝑑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=0</m:t>
                    </m:r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이어야 합니다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.</a:t>
                </a:r>
              </a:p>
              <a:p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2.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ko-KR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ko-KR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  <m:t>max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ko-KR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D2Coding" panose="020B0609020101020101" pitchFamily="49" charset="-127"/>
                              </a:rPr>
                            </m:ctrlPr>
                          </m:dPr>
                          <m:e>
                            <m:r>
                              <a:rPr lang="en-US" altLang="ko-KR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D2Coding" panose="020B0609020101020101" pitchFamily="49" charset="-127"/>
                              </a:rPr>
                              <m:t>0,  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altLang="ko-KR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D2Coding" panose="020B0609020101020101" pitchFamily="49" charset="-127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ko-KR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D2Coding" panose="020B0609020101020101" pitchFamily="49" charset="-127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D2Coding" panose="020B0609020101020101" pitchFamily="49" charset="-127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altLang="ko-KR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D2Coding" panose="020B0609020101020101" pitchFamily="49" charset="-127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altLang="ko-KR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D2Coding" panose="020B0609020101020101" pitchFamily="49" charset="-127"/>
                                  </a:rPr>
                                  <m:t>−</m:t>
                                </m:r>
                                <m:r>
                                  <a:rPr lang="en-US" altLang="ko-KR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D2Coding" panose="020B0609020101020101" pitchFamily="49" charset="-127"/>
                                  </a:rPr>
                                  <m:t>𝑑</m:t>
                                </m:r>
                              </m:e>
                            </m:d>
                            <m:r>
                              <a:rPr lang="en-US" altLang="ko-KR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D2Coding" panose="020B0609020101020101" pitchFamily="49" charset="-127"/>
                              </a:rPr>
                              <m:t>−</m:t>
                            </m:r>
                            <m:r>
                              <a:rPr lang="en-US" altLang="ko-KR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D2Coding" panose="020B0609020101020101" pitchFamily="49" charset="-127"/>
                              </a:rPr>
                              <m:t>𝐿</m:t>
                            </m:r>
                          </m:e>
                        </m:d>
                      </m:e>
                    </m:func>
                  </m:oMath>
                </a14:m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 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항에서 차이가 나는 경우</a:t>
                </a:r>
                <a:b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</a:b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 -&gt;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D2Coding" panose="020B0609020101020101" pitchFamily="49" charset="-127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D2Coding" panose="020B0609020101020101" pitchFamily="49" charset="-127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ko-KR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D2Coding" panose="020B0609020101020101" pitchFamily="49" charset="-127"/>
                              </a:rPr>
                              <m:t>𝑖</m:t>
                            </m:r>
                          </m:sub>
                        </m:sSub>
                        <m: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  <m:t>−</m:t>
                        </m:r>
                        <m: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  <m:t>𝑑</m:t>
                        </m:r>
                      </m:e>
                    </m:d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−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𝐿</m:t>
                    </m:r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이 양수에서 음수로 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/ 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음수에서 양수로 </a:t>
                </a:r>
                <a:b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</a:b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    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변하는 경계에 있어야 합니다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.</a:t>
                </a:r>
                <a:b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</a:b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즉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𝑑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=</m:t>
                    </m:r>
                    <m:sSub>
                      <m:sSubPr>
                        <m:ctrlP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  <m:t>𝐴</m:t>
                        </m:r>
                      </m:e>
                      <m:sub>
                        <m: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  <m:t>𝑖</m:t>
                        </m:r>
                      </m:sub>
                    </m:sSub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±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𝐿</m:t>
                    </m:r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이어야 합니다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.</a:t>
                </a:r>
              </a:p>
              <a:p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이제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𝑑</m:t>
                    </m:r>
                    <m:r>
                      <a:rPr lang="ko-KR" alt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의</m:t>
                    </m:r>
                  </m:oMath>
                </a14:m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 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후보는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2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𝑁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+1</m:t>
                    </m:r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개로 줄어들었습니다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.</a:t>
                </a:r>
              </a:p>
              <a:p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모든 후보를 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naïve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하게 시도해보면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𝑂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(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𝑄</m:t>
                    </m:r>
                    <m:sSup>
                      <m:sSupPr>
                        <m:ctrlP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  <m:t>𝑁</m:t>
                        </m:r>
                      </m:e>
                      <m:sup>
                        <m: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  <m:t>2</m:t>
                        </m:r>
                      </m:sup>
                    </m:sSup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)</m:t>
                    </m:r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 시간에 문제를 풀 수 있습니다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.</a:t>
                </a:r>
              </a:p>
            </p:txBody>
          </p:sp>
        </mc:Choice>
        <mc:Fallback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4326A466-2080-4CF3-96C6-4D32D878CF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818366"/>
              </a:xfrm>
              <a:blipFill>
                <a:blip r:embed="rId2"/>
                <a:stretch>
                  <a:fillRect l="-1217" t="-214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211380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61AA4CB-BF27-4379-8874-94B47B3F1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Div1C: </a:t>
            </a:r>
            <a:r>
              <a:rPr lang="ko-KR" altLang="en-US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빛의 돌 시뮬레이션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4326A466-2080-4CF3-96C6-4D32D878CF9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5129652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altLang="ko-KR" b="1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Subtask 3</a:t>
                </a:r>
              </a:p>
              <a:p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𝑓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(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𝑑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)</m:t>
                    </m:r>
                    <m:r>
                      <a:rPr lang="ko-KR" alt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를</m:t>
                    </m:r>
                  </m:oMath>
                </a14:m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 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구하는 데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𝑂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(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𝑁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)</m:t>
                    </m:r>
                    <m:r>
                      <a:rPr lang="ko-KR" alt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시</m:t>
                    </m:r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간이나 써야 할까요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?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altLang="ko-KR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ko-KR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  <m:t>max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ko-KR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D2Coding" panose="020B0609020101020101" pitchFamily="49" charset="-127"/>
                              </a:rPr>
                            </m:ctrlPr>
                          </m:dPr>
                          <m:e>
                            <m:r>
                              <a:rPr lang="en-US" altLang="ko-KR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D2Coding" panose="020B0609020101020101" pitchFamily="49" charset="-127"/>
                              </a:rPr>
                              <m:t>0,  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altLang="ko-KR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D2Coding" panose="020B0609020101020101" pitchFamily="49" charset="-127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ko-KR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D2Coding" panose="020B0609020101020101" pitchFamily="49" charset="-127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D2Coding" panose="020B0609020101020101" pitchFamily="49" charset="-127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altLang="ko-KR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D2Coding" panose="020B0609020101020101" pitchFamily="49" charset="-127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altLang="ko-KR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D2Coding" panose="020B0609020101020101" pitchFamily="49" charset="-127"/>
                                  </a:rPr>
                                  <m:t>−</m:t>
                                </m:r>
                                <m:r>
                                  <a:rPr lang="en-US" altLang="ko-KR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D2Coding" panose="020B0609020101020101" pitchFamily="49" charset="-127"/>
                                  </a:rPr>
                                  <m:t>𝑑</m:t>
                                </m:r>
                              </m:e>
                            </m:d>
                            <m:r>
                              <a:rPr lang="en-US" altLang="ko-KR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D2Coding" panose="020B0609020101020101" pitchFamily="49" charset="-127"/>
                              </a:rPr>
                              <m:t>−</m:t>
                            </m:r>
                            <m:r>
                              <a:rPr lang="en-US" altLang="ko-KR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D2Coding" panose="020B0609020101020101" pitchFamily="49" charset="-127"/>
                              </a:rPr>
                              <m:t>𝐿</m:t>
                            </m:r>
                          </m:e>
                        </m:d>
                      </m:e>
                    </m:func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를 계산해 봅시다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𝑑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+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𝐿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≤</m:t>
                    </m:r>
                    <m:sSub>
                      <m:sSubPr>
                        <m:ctrlP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  <m:t>𝐴</m:t>
                        </m:r>
                      </m:e>
                      <m:sub>
                        <m: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    		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  <m:t>𝐴</m:t>
                        </m:r>
                      </m:e>
                      <m:sub>
                        <m: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  <m:t>𝑖</m:t>
                        </m:r>
                      </m:sub>
                    </m:sSub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−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𝑑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−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𝐿</m:t>
                    </m:r>
                  </m:oMath>
                </a14:m>
                <a:endParaRPr lang="en-US" altLang="ko-KR">
                  <a:solidFill>
                    <a:schemeClr val="bg1"/>
                  </a:solidFill>
                  <a:latin typeface="D2Coding" panose="020B0609020101020101" pitchFamily="49" charset="-127"/>
                  <a:ea typeface="D2Coding" panose="020B0609020101020101" pitchFamily="49" charset="-127"/>
                </a:endParaRPr>
              </a:p>
              <a:p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𝑑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−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𝐿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≤</m:t>
                    </m:r>
                    <m:sSub>
                      <m:sSubPr>
                        <m:ctrlP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  <m:t>𝐴</m:t>
                        </m:r>
                      </m:e>
                      <m:sub>
                        <m: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  <m:t>𝑖</m:t>
                        </m:r>
                      </m:sub>
                    </m:sSub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&lt;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𝑑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+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𝐿</m:t>
                    </m:r>
                    <m:r>
                      <a:rPr lang="en-US" altLang="ko-KR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    </m:t>
                    </m:r>
                  </m:oMath>
                </a14:m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  : 0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  <m:t>𝐴</m:t>
                        </m:r>
                      </m:e>
                      <m:sub>
                        <m: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  <m:t>𝑖</m:t>
                        </m:r>
                      </m:sub>
                    </m:sSub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&lt;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𝑑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−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𝐿</m:t>
                    </m:r>
                  </m:oMath>
                </a14:m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		 : </a:t>
                </a:r>
                <a14:m>
                  <m:oMath xmlns:m="http://schemas.openxmlformats.org/officeDocument/2006/math">
                    <m:r>
                      <a:rPr lang="en-US" altLang="ko-KR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−</m:t>
                    </m:r>
                    <m:sSub>
                      <m:sSubPr>
                        <m:ctrlP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  <m:t>𝐴</m:t>
                        </m:r>
                      </m:e>
                      <m:sub>
                        <m: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  <m:t>𝑖</m:t>
                        </m:r>
                      </m:sub>
                    </m:sSub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+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𝑑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−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𝐿</m:t>
                    </m:r>
                  </m:oMath>
                </a14:m>
                <a:endParaRPr lang="en-US" altLang="ko-KR">
                  <a:solidFill>
                    <a:schemeClr val="bg1"/>
                  </a:solidFill>
                  <a:latin typeface="D2Coding" panose="020B0609020101020101" pitchFamily="49" charset="-127"/>
                  <a:ea typeface="D2Coding" panose="020B0609020101020101" pitchFamily="49" charset="-127"/>
                </a:endParaRPr>
              </a:p>
              <a:p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𝑖</m:t>
                    </m:r>
                    <m:r>
                      <a:rPr lang="ko-KR" alt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가</m:t>
                    </m:r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 증가함에 따라 </a:t>
                </a:r>
                <a14:m>
                  <m:oMath xmlns:m="http://schemas.openxmlformats.org/officeDocument/2006/math">
                    <m:r>
                      <a:rPr lang="en-US" altLang="ko-KR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−</m:t>
                    </m:r>
                    <m:sSub>
                      <m:sSubPr>
                        <m:ctrlP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  <m:t>𝐴</m:t>
                        </m:r>
                      </m:e>
                      <m:sub>
                        <m: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  <m:t>𝑖</m:t>
                        </m:r>
                      </m:sub>
                    </m:sSub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+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𝑑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−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𝐿</m:t>
                    </m:r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이다가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, 0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이다가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</m:ctrlPr>
                      </m:sSubPr>
                      <m:e>
                        <m:r>
                          <a:rPr lang="en-US" altLang="ko-K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  <m:t>𝐴</m:t>
                        </m:r>
                      </m:e>
                      <m:sub>
                        <m:r>
                          <a:rPr lang="en-US" altLang="ko-K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  <m:t>𝑖</m:t>
                        </m:r>
                      </m:sub>
                    </m:sSub>
                    <m:r>
                      <a:rPr lang="en-US" altLang="ko-KR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−</m:t>
                    </m:r>
                    <m:r>
                      <a:rPr lang="en-US" altLang="ko-KR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𝑑</m:t>
                    </m:r>
                    <m:r>
                      <a:rPr lang="en-US" altLang="ko-KR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−</m:t>
                    </m:r>
                    <m:r>
                      <a:rPr lang="en-US" altLang="ko-KR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𝐿</m:t>
                    </m:r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이 됩니다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.</a:t>
                </a:r>
              </a:p>
              <a:p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변하는 경계를 이분탐색으로 찾고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  <m:t>𝐴</m:t>
                        </m:r>
                      </m:e>
                      <m:sub>
                        <m: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의 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prefix sum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과 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suffix sum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을 전처리해 둔다면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𝑓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(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𝑑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)</m:t>
                    </m:r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를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𝑂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(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𝑙𝑜𝑔𝑁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)</m:t>
                    </m:r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시간에 찾을 수 있어 전체 문제는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𝑂</m:t>
                    </m:r>
                    <m:d>
                      <m:dPr>
                        <m:ctrlP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  <m:t>𝑄𝑁𝑙𝑜𝑔𝑁</m:t>
                        </m:r>
                      </m:e>
                    </m:d>
                  </m:oMath>
                </a14:m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 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정도의 시간에 풀 수 있습니다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.</a:t>
                </a:r>
              </a:p>
            </p:txBody>
          </p:sp>
        </mc:Choice>
        <mc:Fallback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4326A466-2080-4CF3-96C6-4D32D878CF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5129652"/>
              </a:xfrm>
              <a:blipFill>
                <a:blip r:embed="rId2"/>
                <a:stretch>
                  <a:fillRect l="-1217" t="-2613" r="-133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686928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61AA4CB-BF27-4379-8874-94B47B3F1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Div1C: </a:t>
            </a:r>
            <a:r>
              <a:rPr lang="ko-KR" altLang="en-US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빛의 돌 시뮬레이션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4326A466-2080-4CF3-96C6-4D32D878CF9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512965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ko-KR" b="1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Subtask 3</a:t>
                </a:r>
              </a:p>
              <a:p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𝑁</m:t>
                    </m:r>
                    <m:r>
                      <a:rPr lang="ko-KR" alt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을</m:t>
                    </m:r>
                  </m:oMath>
                </a14:m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 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하나 더 떼야 합니다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|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𝑑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|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𝐾</m:t>
                    </m:r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는 </a:t>
                </a:r>
                <a:r>
                  <a:rPr lang="ko-KR" altLang="en-US" err="1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볼록입니다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.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ko-KR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D2Coding" panose="020B0609020101020101" pitchFamily="49" charset="-127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D2Coding" panose="020B0609020101020101" pitchFamily="49" charset="-127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ko-KR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D2Coding" panose="020B0609020101020101" pitchFamily="49" charset="-127"/>
                              </a:rPr>
                              <m:t>𝑖</m:t>
                            </m:r>
                          </m:sub>
                        </m:sSub>
                        <m:r>
                          <a:rPr lang="en-US" altLang="ko-K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  <m:t>−</m:t>
                        </m:r>
                        <m:r>
                          <a:rPr lang="en-US" altLang="ko-K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  <m:t>𝑑</m:t>
                        </m:r>
                      </m:e>
                    </m:d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는 </a:t>
                </a:r>
                <a:r>
                  <a:rPr lang="ko-KR" altLang="en-US" err="1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볼록입니다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.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altLang="ko-KR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ko-KR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  <m:t>max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ko-KR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D2Coding" panose="020B0609020101020101" pitchFamily="49" charset="-127"/>
                              </a:rPr>
                            </m:ctrlPr>
                          </m:dPr>
                          <m:e>
                            <m:r>
                              <a:rPr lang="en-US" altLang="ko-KR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D2Coding" panose="020B0609020101020101" pitchFamily="49" charset="-127"/>
                              </a:rPr>
                              <m:t>0,  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altLang="ko-KR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D2Coding" panose="020B0609020101020101" pitchFamily="49" charset="-127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ko-KR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D2Coding" panose="020B0609020101020101" pitchFamily="49" charset="-127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D2Coding" panose="020B0609020101020101" pitchFamily="49" charset="-127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altLang="ko-KR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D2Coding" panose="020B0609020101020101" pitchFamily="49" charset="-127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altLang="ko-KR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D2Coding" panose="020B0609020101020101" pitchFamily="49" charset="-127"/>
                                  </a:rPr>
                                  <m:t>−</m:t>
                                </m:r>
                                <m:r>
                                  <a:rPr lang="en-US" altLang="ko-KR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D2Coding" panose="020B0609020101020101" pitchFamily="49" charset="-127"/>
                                  </a:rPr>
                                  <m:t>𝑑</m:t>
                                </m:r>
                              </m:e>
                            </m:d>
                            <m:r>
                              <a:rPr lang="en-US" altLang="ko-KR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D2Coding" panose="020B0609020101020101" pitchFamily="49" charset="-127"/>
                              </a:rPr>
                              <m:t>−</m:t>
                            </m:r>
                            <m:r>
                              <a:rPr lang="en-US" altLang="ko-KR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D2Coding" panose="020B0609020101020101" pitchFamily="49" charset="-127"/>
                              </a:rPr>
                              <m:t>𝐿</m:t>
                            </m:r>
                          </m:e>
                        </m:d>
                      </m:e>
                    </m:func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는 </a:t>
                </a:r>
                <a:r>
                  <a:rPr lang="ko-KR" altLang="en-US" err="1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볼록입니다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𝑓</m:t>
                    </m:r>
                    <m:d>
                      <m:dPr>
                        <m:ctrlP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  <m:t>𝑑</m:t>
                        </m:r>
                      </m:e>
                    </m:d>
                    <m:r>
                      <a:rPr lang="en-US" altLang="ko-KR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altLang="ko-K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</m:ctrlPr>
                      </m:dPr>
                      <m:e>
                        <m:r>
                          <a:rPr lang="en-US" altLang="ko-K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  <m:t>𝑑</m:t>
                        </m:r>
                      </m:e>
                    </m:d>
                    <m:r>
                      <a:rPr lang="en-US" altLang="ko-KR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𝐾</m:t>
                    </m:r>
                    <m:r>
                      <a:rPr lang="en-US" altLang="ko-KR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+ </m:t>
                    </m:r>
                    <m:nary>
                      <m:naryPr>
                        <m:chr m:val="∑"/>
                        <m:ctrlPr>
                          <a:rPr lang="en-US" altLang="ko-K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</m:ctrlPr>
                      </m:naryPr>
                      <m:sub>
                        <m:r>
                          <a:rPr lang="en-US" altLang="ko-K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  <m:t>𝑖</m:t>
                        </m:r>
                        <m:r>
                          <a:rPr lang="en-US" altLang="ko-K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  <m:t>=1</m:t>
                        </m:r>
                      </m:sub>
                      <m:sup>
                        <m:r>
                          <a:rPr lang="en-US" altLang="ko-K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  <m:t>𝑁</m:t>
                        </m:r>
                      </m:sup>
                      <m:e>
                        <m:func>
                          <m:funcPr>
                            <m:ctrlPr>
                              <a:rPr lang="en-US" altLang="ko-KR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D2Coding" panose="020B0609020101020101" pitchFamily="49" charset="-127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ko-KR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D2Coding" panose="020B0609020101020101" pitchFamily="49" charset="-127"/>
                              </a:rPr>
                              <m:t>max</m:t>
                            </m:r>
                          </m:fName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altLang="ko-KR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D2Coding" panose="020B0609020101020101" pitchFamily="49" charset="-127"/>
                                  </a:rPr>
                                </m:ctrlPr>
                              </m:dPr>
                              <m:e>
                                <m:r>
                                  <a:rPr lang="en-US" altLang="ko-KR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D2Coding" panose="020B0609020101020101" pitchFamily="49" charset="-127"/>
                                  </a:rPr>
                                  <m:t>0,  </m:t>
                                </m:r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altLang="ko-KR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D2Coding" panose="020B0609020101020101" pitchFamily="49" charset="-127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ko-KR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D2Coding" panose="020B0609020101020101" pitchFamily="49" charset="-127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D2Coding" panose="020B0609020101020101" pitchFamily="49" charset="-127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US" altLang="ko-KR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D2Coding" panose="020B0609020101020101" pitchFamily="49" charset="-127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altLang="ko-KR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D2Coding" panose="020B0609020101020101" pitchFamily="49" charset="-127"/>
                                      </a:rPr>
                                      <m:t>−</m:t>
                                    </m:r>
                                    <m:r>
                                      <a:rPr lang="en-US" altLang="ko-KR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D2Coding" panose="020B0609020101020101" pitchFamily="49" charset="-127"/>
                                      </a:rPr>
                                      <m:t>𝑑</m:t>
                                    </m:r>
                                  </m:e>
                                </m:d>
                                <m:r>
                                  <a:rPr lang="en-US" altLang="ko-KR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D2Coding" panose="020B0609020101020101" pitchFamily="49" charset="-127"/>
                                  </a:rPr>
                                  <m:t>−</m:t>
                                </m:r>
                                <m:r>
                                  <a:rPr lang="en-US" altLang="ko-KR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D2Coding" panose="020B0609020101020101" pitchFamily="49" charset="-127"/>
                                  </a:rPr>
                                  <m:t>𝐿</m:t>
                                </m:r>
                              </m:e>
                            </m:d>
                          </m:e>
                        </m:func>
                      </m:e>
                    </m:nary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는 </a:t>
                </a:r>
                <a:r>
                  <a:rPr lang="ko-KR" altLang="en-US" err="1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볼록입니다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.</a:t>
                </a:r>
              </a:p>
              <a:p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이제 삼분탐색을 하면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,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𝑂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(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𝑄𝑙𝑜</m:t>
                    </m:r>
                    <m:sSup>
                      <m:sSupPr>
                        <m:ctrlP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  <m:t>𝑔</m:t>
                        </m:r>
                      </m:e>
                      <m:sup>
                        <m: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  <m:t>2</m:t>
                        </m:r>
                      </m:sup>
                    </m:sSup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𝑁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+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𝑁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)</m:t>
                    </m:r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의 </a:t>
                </a:r>
                <a:r>
                  <a:rPr lang="ko-KR" altLang="en-US" err="1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시간복잡도에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 문제를 해결할 수 있습니다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.</a:t>
                </a:r>
              </a:p>
            </p:txBody>
          </p:sp>
        </mc:Choice>
        <mc:Fallback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4326A466-2080-4CF3-96C6-4D32D878CF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5129652"/>
              </a:xfrm>
              <a:blipFill>
                <a:blip r:embed="rId2"/>
                <a:stretch>
                  <a:fillRect l="-1217" t="-201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473228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61AA4CB-BF27-4379-8874-94B47B3F1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Div1C: </a:t>
            </a:r>
            <a:r>
              <a:rPr lang="ko-KR" altLang="en-US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빛의 돌 시뮬레이션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4326A466-2080-4CF3-96C6-4D32D878CF9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512965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ko-KR" b="1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Subtask 4(Full Task)</a:t>
                </a:r>
              </a:p>
              <a:p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Full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 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Task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를 해결하기 위해서는 로그를 떼야 합니다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.</a:t>
                </a:r>
              </a:p>
              <a:p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이제는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𝑔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(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𝑛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)</m:t>
                    </m:r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을 직접 계산해봅시다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𝑔</m:t>
                    </m:r>
                    <m:d>
                      <m:dPr>
                        <m:ctrlP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  <m:t>𝑛</m:t>
                        </m:r>
                      </m:e>
                    </m:d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=(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𝑛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≥0</m:t>
                    </m:r>
                    <m:r>
                      <a:rPr lang="ko-KR" alt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이</m:t>
                    </m:r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면 </a:t>
                </a:r>
                <a14:m>
                  <m:oMath xmlns:m="http://schemas.openxmlformats.org/officeDocument/2006/math">
                    <m:r>
                      <a:rPr lang="en-US" altLang="ko-KR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𝐾</m:t>
                    </m:r>
                  </m:oMath>
                </a14:m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𝑛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&lt;0</m:t>
                    </m:r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이면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−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𝐾</m:t>
                    </m:r>
                    <m:r>
                      <a:rPr lang="en-US" altLang="ko-KR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)</m:t>
                    </m:r>
                    <m:r>
                      <a:rPr lang="en-US" altLang="ko-KR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+(</m:t>
                    </m:r>
                    <m:r>
                      <a:rPr lang="en-US" altLang="ko-KR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𝑑</m:t>
                    </m:r>
                    <m:r>
                      <a:rPr lang="en-US" altLang="ko-KR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+</m:t>
                    </m:r>
                    <m:r>
                      <a:rPr lang="en-US" altLang="ko-KR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𝐿</m:t>
                    </m:r>
                    <m:r>
                      <a:rPr lang="en-US" altLang="ko-KR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≤</m:t>
                    </m:r>
                    <m:sSub>
                      <m:sSubPr>
                        <m:ctrlPr>
                          <a:rPr lang="en-US" altLang="ko-K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</m:ctrlPr>
                      </m:sSubPr>
                      <m:e>
                        <m:r>
                          <a:rPr lang="en-US" altLang="ko-K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  <m:t>𝐴</m:t>
                        </m:r>
                      </m:e>
                      <m:sub>
                        <m:r>
                          <a:rPr lang="en-US" altLang="ko-K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  <m:t>𝑖</m:t>
                        </m:r>
                      </m:sub>
                    </m:sSub>
                    <m:r>
                      <a:rPr lang="ko-KR" altLang="en-US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인</m:t>
                    </m:r>
                  </m:oMath>
                </a14:m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ko-KR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𝑖</m:t>
                    </m:r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의 </a:t>
                </a:r>
                <a:b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</a:b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	   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개수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)−(</m:t>
                    </m:r>
                    <m:sSub>
                      <m:sSubPr>
                        <m:ctrlP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  <m:t>𝐴</m:t>
                        </m:r>
                      </m:e>
                      <m:sub>
                        <m: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  <m:t>𝑖</m:t>
                        </m:r>
                      </m:sub>
                    </m:sSub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&lt;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𝑑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−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𝐿</m:t>
                    </m:r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인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𝑖</m:t>
                    </m:r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의 개수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)</a:t>
                </a:r>
              </a:p>
              <a:p>
                <a:r>
                  <a:rPr lang="ko-KR" altLang="en-US" b="0">
                    <a:solidFill>
                      <a:schemeClr val="bg1"/>
                    </a:solidFill>
                    <a:ea typeface="D2Coding" panose="020B0609020101020101" pitchFamily="49" charset="-127"/>
                  </a:rPr>
                  <a:t>우</a:t>
                </a:r>
                <a14:m>
                  <m:oMath xmlns:m="http://schemas.openxmlformats.org/officeDocument/2006/math">
                    <m:r>
                      <a:rPr lang="ko-KR" alt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리</m:t>
                    </m:r>
                    <m:r>
                      <a:rPr lang="ko-KR" altLang="en-US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는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 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𝑔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(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𝑛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)</m:t>
                    </m:r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의 부호가 바뀌는 지점에 관심이 있으므로 </a:t>
                </a:r>
                <a14:m>
                  <m:oMath xmlns:m="http://schemas.openxmlformats.org/officeDocument/2006/math">
                    <m:r>
                      <a:rPr lang="en-US" altLang="ko-KR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(</m:t>
                    </m:r>
                    <m:r>
                      <a:rPr lang="en-US" altLang="ko-KR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𝑑</m:t>
                    </m:r>
                    <m:r>
                      <a:rPr lang="en-US" altLang="ko-KR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+</m:t>
                    </m:r>
                    <m:r>
                      <a:rPr lang="en-US" altLang="ko-KR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𝐿</m:t>
                    </m:r>
                    <m:r>
                      <a:rPr lang="en-US" altLang="ko-KR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≤</m:t>
                    </m:r>
                    <m:sSub>
                      <m:sSubPr>
                        <m:ctrlPr>
                          <a:rPr lang="en-US" altLang="ko-K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</m:ctrlPr>
                      </m:sSubPr>
                      <m:e>
                        <m:r>
                          <a:rPr lang="en-US" altLang="ko-K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  <m:t>𝐴</m:t>
                        </m:r>
                      </m:e>
                      <m:sub>
                        <m:r>
                          <a:rPr lang="en-US" altLang="ko-K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  <m:t>𝑖</m:t>
                        </m:r>
                      </m:sub>
                    </m:sSub>
                    <m:r>
                      <a:rPr lang="ko-KR" alt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인</m:t>
                    </m:r>
                  </m:oMath>
                </a14:m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ko-KR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𝑖</m:t>
                    </m:r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의 개수</a:t>
                </a:r>
                <a14:m>
                  <m:oMath xmlns:m="http://schemas.openxmlformats.org/officeDocument/2006/math">
                    <m:r>
                      <a:rPr lang="en-US" altLang="ko-KR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)</m:t>
                    </m:r>
                  </m:oMath>
                </a14:m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 (</a:t>
                </a:r>
                <a14:m>
                  <m:oMath xmlns:m="http://schemas.openxmlformats.org/officeDocument/2006/math">
                    <m:r>
                      <a:rPr lang="en-US" altLang="ko-KR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≔</m:t>
                    </m:r>
                    <m:r>
                      <a:rPr lang="en-US" altLang="ko-KR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𝑋</m:t>
                    </m:r>
                    <m:r>
                      <a:rPr lang="en-US" altLang="ko-KR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)</m:t>
                    </m:r>
                    <m:r>
                      <a:rPr lang="ko-KR" altLang="en-US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와</m:t>
                    </m:r>
                  </m:oMath>
                </a14:m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ko-KR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(</m:t>
                    </m:r>
                    <m:sSub>
                      <m:sSubPr>
                        <m:ctrlPr>
                          <a:rPr lang="en-US" altLang="ko-K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</m:ctrlPr>
                      </m:sSubPr>
                      <m:e>
                        <m:r>
                          <a:rPr lang="en-US" altLang="ko-K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  <m:t>𝐴</m:t>
                        </m:r>
                      </m:e>
                      <m:sub>
                        <m:r>
                          <a:rPr lang="en-US" altLang="ko-K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  <m:t>𝑖</m:t>
                        </m:r>
                      </m:sub>
                    </m:sSub>
                    <m:r>
                      <a:rPr lang="en-US" altLang="ko-KR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&lt;</m:t>
                    </m:r>
                    <m:r>
                      <a:rPr lang="en-US" altLang="ko-KR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𝑑</m:t>
                    </m:r>
                    <m:r>
                      <a:rPr lang="en-US" altLang="ko-KR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−</m:t>
                    </m:r>
                    <m:r>
                      <a:rPr lang="en-US" altLang="ko-KR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𝐿</m:t>
                    </m:r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인 </a:t>
                </a:r>
                <a14:m>
                  <m:oMath xmlns:m="http://schemas.openxmlformats.org/officeDocument/2006/math">
                    <m:r>
                      <a:rPr lang="en-US" altLang="ko-KR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𝑖</m:t>
                    </m:r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의 개수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)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(≔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𝑌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)</m:t>
                    </m:r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의 차이가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𝐾</m:t>
                    </m:r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가 되는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𝑑</m:t>
                    </m:r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를 찾아줍시다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.</a:t>
                </a:r>
              </a:p>
              <a:p>
                <a:endParaRPr lang="en-US" altLang="ko-KR">
                  <a:solidFill>
                    <a:schemeClr val="bg1"/>
                  </a:solidFill>
                  <a:latin typeface="D2Coding" panose="020B0609020101020101" pitchFamily="49" charset="-127"/>
                  <a:ea typeface="D2Coding" panose="020B0609020101020101" pitchFamily="49" charset="-127"/>
                </a:endParaRPr>
              </a:p>
            </p:txBody>
          </p:sp>
        </mc:Choice>
        <mc:Fallback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4326A466-2080-4CF3-96C6-4D32D878CF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5129652"/>
              </a:xfrm>
              <a:blipFill>
                <a:blip r:embed="rId2"/>
                <a:stretch>
                  <a:fillRect l="-1217" t="-201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92059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61AA4CB-BF27-4379-8874-94B47B3F1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Div2A: </a:t>
            </a:r>
            <a:r>
              <a:rPr lang="ko-KR" altLang="en-US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암호 만들기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15AA69A4-79BE-4DF2-A19A-4A5B2DCE33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0779" y="2766219"/>
            <a:ext cx="3850442" cy="1325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95850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61AA4CB-BF27-4379-8874-94B47B3F1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Div1C: </a:t>
            </a:r>
            <a:r>
              <a:rPr lang="ko-KR" altLang="en-US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빛의 돌 시뮬레이션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4326A466-2080-4CF3-96C6-4D32D878CF9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512965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ko-KR" b="1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Subtask 4(Full Task)</a:t>
                </a:r>
              </a:p>
              <a:p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일반성을 잃지 않고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𝑋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−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𝑌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=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𝐾</m:t>
                    </m:r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로 유지합시다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.</a:t>
                </a:r>
              </a:p>
              <a:p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최초에는 왼쪽 포인터를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𝐾</m:t>
                    </m:r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에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, 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오른쪽 포인터를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𝑁</m:t>
                    </m:r>
                    <m:r>
                      <a:rPr lang="ko-KR" alt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에</m:t>
                    </m:r>
                  </m:oMath>
                </a14:m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 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놓습니다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.</a:t>
                </a:r>
              </a:p>
              <a:p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쿼리는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𝐿</m:t>
                    </m:r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이 작아지는 순서대로 들어옵니다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  <m:t>𝐴</m:t>
                        </m:r>
                      </m:e>
                      <m:sub>
                        <m: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  <m:t>𝑟</m:t>
                        </m:r>
                      </m:sub>
                    </m:sSub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−</m:t>
                    </m:r>
                    <m:sSub>
                      <m:sSubPr>
                        <m:ctrlP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  <m:t>𝐴</m:t>
                        </m:r>
                      </m:e>
                      <m:sub>
                        <m: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  <m:t>𝑙</m:t>
                        </m:r>
                      </m:sub>
                    </m:sSub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≤2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𝐿</m:t>
                    </m:r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이 되는 시점까지 왼쪽 포인터와 오른쪽 포인터를 한 칸 씩 옮깁니다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.</a:t>
                </a:r>
              </a:p>
              <a:p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이제 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off-by-one-error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에 주의하면서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𝑔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(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𝑛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)</m:t>
                    </m:r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의 부호가 바뀌는 지점을 찾아줍시다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.</a:t>
                </a:r>
              </a:p>
              <a:p>
                <a:r>
                  <a:rPr lang="ko-KR" altLang="en-US" b="0">
                    <a:solidFill>
                      <a:schemeClr val="bg1"/>
                    </a:solidFill>
                    <a:ea typeface="D2Coding" panose="020B0609020101020101" pitchFamily="49" charset="-127"/>
                  </a:rPr>
                  <a:t>입</a:t>
                </a:r>
                <a14:m>
                  <m:oMath xmlns:m="http://schemas.openxmlformats.org/officeDocument/2006/math">
                    <m:r>
                      <a:rPr lang="ko-KR" alt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력</m:t>
                    </m:r>
                    <m:r>
                      <a:rPr lang="ko-KR" altLang="en-US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에</m:t>
                    </m:r>
                    <m:r>
                      <a:rPr lang="ko-KR" alt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서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 </m:t>
                    </m:r>
                    <m:r>
                      <a:rPr lang="ko-KR" alt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이</m:t>
                    </m:r>
                    <m:r>
                      <a:rPr lang="ko-KR" altLang="en-US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미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 </m:t>
                    </m:r>
                    <m:sSub>
                      <m:sSubPr>
                        <m:ctrlP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  <m:t>𝐴</m:t>
                        </m:r>
                      </m:e>
                      <m:sub>
                        <m: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와 쿼리가 정렬되어 있기 때문에 </a:t>
                </a:r>
                <a:r>
                  <a:rPr lang="ko-KR" altLang="en-US" err="1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시간복잡도는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𝑂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(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𝑄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+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𝑁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)</m:t>
                    </m:r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입니다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.</a:t>
                </a:r>
              </a:p>
            </p:txBody>
          </p:sp>
        </mc:Choice>
        <mc:Fallback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4326A466-2080-4CF3-96C6-4D32D878CF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5129652"/>
              </a:xfrm>
              <a:blipFill>
                <a:blip r:embed="rId2"/>
                <a:stretch>
                  <a:fillRect l="-1217" t="-2019" b="-237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907163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61AA4CB-BF27-4379-8874-94B47B3F1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Div1D: </a:t>
            </a:r>
            <a:r>
              <a:rPr lang="ko-KR" altLang="en-US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우물 유적 발굴하기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326A466-2080-4CF3-96C6-4D32D878CF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출제자</a:t>
            </a:r>
            <a:r>
              <a:rPr lang="en-US" altLang="ko-KR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: </a:t>
            </a:r>
            <a:r>
              <a:rPr lang="en-US" altLang="ko-KR" err="1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gunwookim</a:t>
            </a:r>
            <a:endParaRPr lang="en-US" altLang="ko-KR">
              <a:solidFill>
                <a:schemeClr val="bg1"/>
              </a:solidFill>
              <a:latin typeface="D2Coding" panose="020B0609020101020101" pitchFamily="49" charset="-127"/>
              <a:ea typeface="D2Coding" panose="020B0609020101020101" pitchFamily="49" charset="-127"/>
            </a:endParaRPr>
          </a:p>
          <a:p>
            <a:r>
              <a:rPr lang="ko-KR" altLang="en-US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푼 사람 수</a:t>
            </a:r>
            <a:r>
              <a:rPr lang="en-US" altLang="ko-KR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: 4</a:t>
            </a:r>
            <a:endParaRPr lang="ko-KR" altLang="en-US">
              <a:solidFill>
                <a:schemeClr val="bg1"/>
              </a:solidFill>
              <a:latin typeface="D2Coding" panose="020B0609020101020101" pitchFamily="49" charset="-127"/>
              <a:ea typeface="D2Coding" panose="020B0609020101020101" pitchFamily="49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4805397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61AA4CB-BF27-4379-8874-94B47B3F1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Div1D: </a:t>
            </a:r>
            <a:r>
              <a:rPr lang="ko-KR" altLang="en-US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우물 유적 발굴하기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4326A466-2080-4CF3-96C6-4D32D878CF9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본문</a:t>
                </a:r>
                <a:endParaRPr lang="en-US" altLang="ko-KR">
                  <a:solidFill>
                    <a:schemeClr val="bg1"/>
                  </a:solidFill>
                  <a:latin typeface="D2Coding" panose="020B0609020101020101" pitchFamily="49" charset="-127"/>
                  <a:ea typeface="D2Coding" panose="020B0609020101020101" pitchFamily="49" charset="-127"/>
                </a:endParaRPr>
              </a:p>
              <a:p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정점이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𝑁</m:t>
                    </m:r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개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, 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간선이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𝑀</m:t>
                    </m:r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개인 그래프가 있습니다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.</a:t>
                </a:r>
              </a:p>
              <a:p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그래프의 각 간선에 방향을 매겨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𝑖</m:t>
                    </m:r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번 정점으로 들어오는 간선 수와 나가는 간선 수의 차이를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  <m:t>𝐴</m:t>
                        </m:r>
                      </m:e>
                      <m:sub>
                        <m: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라고 합시다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.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ko-KR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  <m:t>max</m:t>
                        </m:r>
                      </m:fName>
                      <m:e>
                        <m:d>
                          <m:dPr>
                            <m:ctrlPr>
                              <a:rPr lang="en-US" altLang="ko-KR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D2Coding" panose="020B0609020101020101" pitchFamily="49" charset="-127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ko-KR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D2Coding" panose="020B0609020101020101" pitchFamily="49" charset="-127"/>
                                  </a:rPr>
                                </m:ctrlPr>
                              </m:sSubPr>
                              <m:e>
                                <m:r>
                                  <a:rPr lang="en-US" altLang="ko-KR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D2Coding" panose="020B0609020101020101" pitchFamily="49" charset="-127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altLang="ko-KR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D2Coding" panose="020B0609020101020101" pitchFamily="49" charset="-127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의 최솟값을 구하고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, 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방법을 하나 찾으세요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.</a:t>
                </a:r>
              </a:p>
            </p:txBody>
          </p:sp>
        </mc:Choice>
        <mc:Fallback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4326A466-2080-4CF3-96C6-4D32D878CF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367639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61AA4CB-BF27-4379-8874-94B47B3F1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Div1D: </a:t>
            </a:r>
            <a:r>
              <a:rPr lang="ko-KR" altLang="en-US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우물 유적 발굴하기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4326A466-2080-4CF3-96C6-4D32D878CF9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Subtask 1 (26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점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)</a:t>
                </a:r>
              </a:p>
              <a:p>
                <a:r>
                  <a:rPr lang="ko-KR" altLang="en-US" err="1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일반화시켜서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, 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원래 그래프에서 모든 정점의 차수가 짝수인 경우를 생각해 봅시다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.</a:t>
                </a:r>
              </a:p>
              <a:p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이때 </a:t>
                </a:r>
                <a:r>
                  <a:rPr lang="ko-KR" altLang="en-US" err="1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오일러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 회로가 존재함이 보장됩니다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.</a:t>
                </a:r>
              </a:p>
              <a:p>
                <a:r>
                  <a:rPr lang="ko-KR" altLang="en-US" err="1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오일러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 회로를 따라 방향을 매기면 각 정점의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  <m:t>𝐴</m:t>
                        </m:r>
                      </m:e>
                      <m:sub>
                        <m: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  <m:t>𝑖</m:t>
                        </m:r>
                      </m:sub>
                    </m:sSub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=0</m:t>
                    </m:r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이 되므로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ko-KR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  <m:t>max</m:t>
                        </m:r>
                      </m:fName>
                      <m:e>
                        <m:d>
                          <m:dPr>
                            <m:ctrlPr>
                              <a:rPr lang="en-US" altLang="ko-KR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D2Coding" panose="020B0609020101020101" pitchFamily="49" charset="-127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ko-KR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D2Coding" panose="020B0609020101020101" pitchFamily="49" charset="-127"/>
                                  </a:rPr>
                                </m:ctrlPr>
                              </m:sSubPr>
                              <m:e>
                                <m:r>
                                  <a:rPr lang="en-US" altLang="ko-KR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D2Coding" panose="020B0609020101020101" pitchFamily="49" charset="-127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altLang="ko-KR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D2Coding" panose="020B0609020101020101" pitchFamily="49" charset="-127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=0</m:t>
                    </m:r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입니다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. 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이것이 최적해라는 사실은 자명합니다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.</a:t>
                </a:r>
              </a:p>
            </p:txBody>
          </p:sp>
        </mc:Choice>
        <mc:Fallback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4326A466-2080-4CF3-96C6-4D32D878CF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713520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61AA4CB-BF27-4379-8874-94B47B3F1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Div1D: </a:t>
            </a:r>
            <a:r>
              <a:rPr lang="ko-KR" altLang="en-US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우물 유적 발굴하기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4326A466-2080-4CF3-96C6-4D32D878CF9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829699"/>
              </a:xfrm>
            </p:spPr>
            <p:txBody>
              <a:bodyPr>
                <a:normAutofit/>
              </a:bodyPr>
              <a:lstStyle/>
              <a:p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Subtask 1, 2 (100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점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)</a:t>
                </a:r>
              </a:p>
              <a:p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홀수 차수 점이 하나라도 있을 경우 그 점의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  <m:t>𝐴</m:t>
                        </m:r>
                      </m:e>
                      <m:sub>
                        <m: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  <m:t>𝑖</m:t>
                        </m:r>
                      </m:sub>
                    </m:sSub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=0</m:t>
                    </m:r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이 될 수 없으므로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, 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답은 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1 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이상입니다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.</a:t>
                </a:r>
              </a:p>
              <a:p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홀수 차수의 점은 짝수 개입니다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. (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전체 차수의 합은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2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𝑀</m:t>
                    </m:r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이므로 짝수이기 때문입니다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.)</a:t>
                </a:r>
              </a:p>
              <a:p>
                <a:r>
                  <a:rPr lang="ko-KR" altLang="en-US" err="1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홀수점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 두 개씩을 임의로 연결해 간선을 새로 만들면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, 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모든 점이 짝수점인 그래프가 되고 </a:t>
                </a:r>
                <a:r>
                  <a:rPr lang="ko-KR" altLang="en-US" err="1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오일러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 회로를 찾을 수 있습니다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.</a:t>
                </a:r>
              </a:p>
              <a:p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여기서 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Subtask 1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의 방식을 적용하면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max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⁡(</m:t>
                    </m:r>
                    <m:sSub>
                      <m:sSubPr>
                        <m:ctrlP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  <m:t>𝐴</m:t>
                        </m:r>
                      </m:e>
                      <m:sub>
                        <m: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  <m:t>𝑖</m:t>
                        </m:r>
                      </m:sub>
                    </m:sSub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=1)</m:t>
                    </m:r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인 답을 만들 수 있고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, 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이것이 최적해임이 증명됩니다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.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 </a:t>
                </a:r>
                <a:endParaRPr lang="en-US" altLang="ko-KR">
                  <a:solidFill>
                    <a:schemeClr val="bg1"/>
                  </a:solidFill>
                  <a:latin typeface="D2Coding" panose="020B0609020101020101" pitchFamily="49" charset="-127"/>
                  <a:ea typeface="D2Coding" panose="020B0609020101020101" pitchFamily="49" charset="-127"/>
                </a:endParaRPr>
              </a:p>
            </p:txBody>
          </p:sp>
        </mc:Choice>
        <mc:Fallback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4326A466-2080-4CF3-96C6-4D32D878CF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829699"/>
              </a:xfrm>
              <a:blipFill>
                <a:blip r:embed="rId2"/>
                <a:stretch>
                  <a:fillRect l="-1043" t="-214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398229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61AA4CB-BF27-4379-8874-94B47B3F1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Div1D: </a:t>
            </a:r>
            <a:r>
              <a:rPr lang="ko-KR" altLang="en-US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우물 유적 발굴하기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4326A466-2080-4CF3-96C6-4D32D878CF9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829699"/>
              </a:xfrm>
            </p:spPr>
            <p:txBody>
              <a:bodyPr>
                <a:normAutofit/>
              </a:bodyPr>
              <a:lstStyle/>
              <a:p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시간 복잡도는 </a:t>
                </a:r>
                <a:r>
                  <a:rPr lang="ko-KR" altLang="en-US" err="1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오일러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 회로를 찾는 시간에 좌우됩니다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.</a:t>
                </a:r>
              </a:p>
              <a:p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구현은 여러 가지가 있지만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𝑂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(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𝑁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+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𝑀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)</m:t>
                    </m:r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에 문제를 해결할 수 있습니다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.</a:t>
                </a:r>
              </a:p>
            </p:txBody>
          </p:sp>
        </mc:Choice>
        <mc:Fallback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4326A466-2080-4CF3-96C6-4D32D878CF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829699"/>
              </a:xfrm>
              <a:blipFill>
                <a:blip r:embed="rId2"/>
                <a:stretch>
                  <a:fillRect l="-1043" t="-214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43523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61AA4CB-BF27-4379-8874-94B47B3F1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Div1E: </a:t>
            </a:r>
            <a:r>
              <a:rPr lang="ko-KR" altLang="en-US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원형 불꽃놀이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326A466-2080-4CF3-96C6-4D32D878CF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출제자</a:t>
            </a:r>
            <a:r>
              <a:rPr lang="en-US" altLang="ko-KR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: </a:t>
            </a:r>
            <a:r>
              <a:rPr lang="en-US" altLang="ko-KR" err="1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azberjibiou</a:t>
            </a:r>
            <a:endParaRPr lang="en-US" altLang="ko-KR">
              <a:solidFill>
                <a:schemeClr val="bg1"/>
              </a:solidFill>
              <a:latin typeface="D2Coding" panose="020B0609020101020101" pitchFamily="49" charset="-127"/>
              <a:ea typeface="D2Coding" panose="020B0609020101020101" pitchFamily="49" charset="-127"/>
            </a:endParaRPr>
          </a:p>
          <a:p>
            <a:r>
              <a:rPr lang="ko-KR" altLang="en-US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푼 사람 수</a:t>
            </a:r>
            <a:r>
              <a:rPr lang="en-US" altLang="ko-KR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: 10</a:t>
            </a:r>
            <a:endParaRPr lang="ko-KR" altLang="en-US">
              <a:solidFill>
                <a:schemeClr val="bg1"/>
              </a:solidFill>
              <a:latin typeface="D2Coding" panose="020B0609020101020101" pitchFamily="49" charset="-127"/>
              <a:ea typeface="D2Coding" panose="020B0609020101020101" pitchFamily="49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8111613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61AA4CB-BF27-4379-8874-94B47B3F1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Div1E: </a:t>
            </a:r>
            <a:r>
              <a:rPr lang="ko-KR" altLang="en-US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원형 불꽃놀이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4326A466-2080-4CF3-96C6-4D32D878CF9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본문</a:t>
                </a:r>
                <a:endParaRPr lang="en-US" altLang="ko-KR">
                  <a:solidFill>
                    <a:schemeClr val="bg1"/>
                  </a:solidFill>
                  <a:latin typeface="D2Coding" panose="020B0609020101020101" pitchFamily="49" charset="-127"/>
                  <a:ea typeface="D2Coding" panose="020B0609020101020101" pitchFamily="49" charset="-127"/>
                </a:endParaRPr>
              </a:p>
              <a:p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원형으로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𝑁</m:t>
                    </m:r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개의 수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  <m:t>𝐴</m:t>
                        </m:r>
                      </m:e>
                      <m:sub>
                        <m: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  <m:t>1</m:t>
                        </m:r>
                      </m:sub>
                    </m:sSub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, </m:t>
                    </m:r>
                    <m:sSub>
                      <m:sSubPr>
                        <m:ctrlP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  <m:t>𝐴</m:t>
                        </m:r>
                      </m:e>
                      <m:sub>
                        <m: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  <m:t>2</m:t>
                        </m:r>
                      </m:sub>
                    </m:sSub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,⋯, </m:t>
                    </m:r>
                    <m:sSub>
                      <m:sSubPr>
                        <m:ctrlP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  <m:t>𝐴</m:t>
                        </m:r>
                      </m:e>
                      <m:sub>
                        <m: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이 놓여 있습니다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.</a:t>
                </a:r>
              </a:p>
              <a:p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하나의 수를 삭제하고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, 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양옆의 두 수에서 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1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을 빼는 연산을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𝑁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−2</m:t>
                    </m:r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번 할 것입니다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.</a:t>
                </a:r>
              </a:p>
              <a:p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연산이 끝난 뒤 남은 두 수 중 더 큰 값을 최소화하고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, 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그 값을 출력해 봅시다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.</a:t>
                </a:r>
                <a:endParaRPr lang="ko-KR" altLang="en-US">
                  <a:solidFill>
                    <a:schemeClr val="bg1"/>
                  </a:solidFill>
                  <a:latin typeface="D2Coding" panose="020B0609020101020101" pitchFamily="49" charset="-127"/>
                  <a:ea typeface="D2Coding" panose="020B0609020101020101" pitchFamily="49" charset="-127"/>
                </a:endParaRPr>
              </a:p>
            </p:txBody>
          </p:sp>
        </mc:Choice>
        <mc:Fallback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4326A466-2080-4CF3-96C6-4D32D878CF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305918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61AA4CB-BF27-4379-8874-94B47B3F1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Div1E: </a:t>
            </a:r>
            <a:r>
              <a:rPr lang="ko-KR" altLang="en-US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원형 불꽃놀이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4326A466-2080-4CF3-96C6-4D32D878CF9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서브태스크 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1 (35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점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)</a:t>
                </a:r>
              </a:p>
              <a:p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마지막으로 남을 두 수를 고정하고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, 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남은 수를 모두 삭제해 봅시다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.</a:t>
                </a:r>
              </a:p>
              <a:p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두 수가 인접한지의 여부에 따라 풀이 방식이 달라지게 됩니다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𝑂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(</m:t>
                    </m:r>
                    <m:sSup>
                      <m:sSupPr>
                        <m:ctrlP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  <m:t>𝑁</m:t>
                        </m:r>
                      </m:e>
                      <m:sup>
                        <m: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  <m:t>2</m:t>
                        </m:r>
                      </m:sup>
                    </m:sSup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)</m:t>
                    </m:r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가지 각각의 쌍에 대한 결과를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𝑂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(1)</m:t>
                    </m:r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에 구할 수 있으면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, 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답을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𝑂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(</m:t>
                    </m:r>
                    <m:sSup>
                      <m:sSupPr>
                        <m:ctrlP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  <m:t>𝑁</m:t>
                        </m:r>
                      </m:e>
                      <m:sup>
                        <m: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  <m:t>2</m:t>
                        </m:r>
                      </m:sup>
                    </m:sSup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)</m:t>
                    </m:r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에 찾을 수 있게 됩니다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.</a:t>
                </a:r>
              </a:p>
            </p:txBody>
          </p:sp>
        </mc:Choice>
        <mc:Fallback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4326A466-2080-4CF3-96C6-4D32D878CF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381" r="-266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63915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61AA4CB-BF27-4379-8874-94B47B3F1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Div1E: </a:t>
            </a:r>
            <a:r>
              <a:rPr lang="ko-KR" altLang="en-US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원형 불꽃놀이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4326A466-2080-4CF3-96C6-4D32D878CF9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두 수의 초기값을 각각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𝑋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, 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𝑌</m:t>
                    </m:r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라고 합시다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. 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또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, 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연산 종료 시까지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𝑋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, 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𝑌</m:t>
                    </m:r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에서 빼게 되는 값을 각각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𝑥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, 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𝑦</m:t>
                    </m:r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라고 합시다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.</a:t>
                </a:r>
              </a:p>
              <a:p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두 수가 인접할 경우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𝑥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+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𝑦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=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𝑁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−1</m:t>
                    </m:r>
                    <m:r>
                      <a:rPr lang="ko-KR" alt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입</m:t>
                    </m:r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니다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.</a:t>
                </a:r>
              </a:p>
              <a:p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두 수가 인접하지 않은 경우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𝑥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+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𝑦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=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𝑁</m:t>
                    </m:r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입니다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.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  <m:t>𝑋</m:t>
                        </m:r>
                        <m: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  <m:t>−</m:t>
                        </m:r>
                        <m: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  <m:t>𝑌</m:t>
                        </m:r>
                      </m:e>
                    </m:d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≥(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𝑥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+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𝑦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)</m:t>
                    </m:r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라면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, 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답은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ko-KR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  <m:t>max</m:t>
                        </m:r>
                      </m:fName>
                      <m:e>
                        <m:d>
                          <m:dPr>
                            <m:ctrlPr>
                              <a:rPr lang="en-US" altLang="ko-KR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D2Coding" panose="020B0609020101020101" pitchFamily="49" charset="-127"/>
                              </a:rPr>
                            </m:ctrlPr>
                          </m:dPr>
                          <m:e>
                            <m:r>
                              <a:rPr lang="en-US" altLang="ko-KR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D2Coding" panose="020B0609020101020101" pitchFamily="49" charset="-127"/>
                              </a:rPr>
                              <m:t>𝑋</m:t>
                            </m:r>
                            <m:r>
                              <a:rPr lang="en-US" altLang="ko-KR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D2Coding" panose="020B0609020101020101" pitchFamily="49" charset="-127"/>
                              </a:rPr>
                              <m:t>, </m:t>
                            </m:r>
                            <m:r>
                              <a:rPr lang="en-US" altLang="ko-KR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D2Coding" panose="020B0609020101020101" pitchFamily="49" charset="-127"/>
                              </a:rPr>
                              <m:t>𝑌</m:t>
                            </m:r>
                          </m:e>
                        </m:d>
                      </m:e>
                    </m:func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−(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𝑥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+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𝑦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)</m:t>
                    </m:r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가 됩니다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.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  <m:t>𝑋</m:t>
                        </m:r>
                        <m: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  <m:t>−</m:t>
                        </m:r>
                        <m: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  <m:t>𝑌</m:t>
                        </m:r>
                      </m:e>
                    </m:d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&lt;(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𝑥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+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𝑦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)</m:t>
                    </m:r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라면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, 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답은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ko-KR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  <m:t>min</m:t>
                        </m:r>
                      </m:fName>
                      <m:e>
                        <m:d>
                          <m:dPr>
                            <m:ctrlPr>
                              <a:rPr lang="en-US" altLang="ko-KR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D2Coding" panose="020B0609020101020101" pitchFamily="49" charset="-127"/>
                              </a:rPr>
                            </m:ctrlPr>
                          </m:dPr>
                          <m:e>
                            <m:r>
                              <a:rPr lang="en-US" altLang="ko-KR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D2Coding" panose="020B0609020101020101" pitchFamily="49" charset="-127"/>
                              </a:rPr>
                              <m:t>𝑋</m:t>
                            </m:r>
                            <m:r>
                              <a:rPr lang="en-US" altLang="ko-KR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D2Coding" panose="020B0609020101020101" pitchFamily="49" charset="-127"/>
                              </a:rPr>
                              <m:t>, </m:t>
                            </m:r>
                            <m:r>
                              <a:rPr lang="en-US" altLang="ko-KR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D2Coding" panose="020B0609020101020101" pitchFamily="49" charset="-127"/>
                              </a:rPr>
                              <m:t>𝑌</m:t>
                            </m:r>
                          </m:e>
                        </m:d>
                      </m:e>
                    </m:func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−</m:t>
                    </m:r>
                    <m:d>
                      <m:dPr>
                        <m:begChr m:val="⌊"/>
                        <m:endChr m:val="⌋"/>
                        <m:ctrlP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ko-KR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D2Coding" panose="020B0609020101020101" pitchFamily="49" charset="-127"/>
                              </a:rPr>
                            </m:ctrlPr>
                          </m:fPr>
                          <m:num>
                            <m:r>
                              <a:rPr lang="en-US" altLang="ko-KR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D2Coding" panose="020B0609020101020101" pitchFamily="49" charset="-127"/>
                              </a:rPr>
                              <m:t>𝑥</m:t>
                            </m:r>
                            <m:r>
                              <a:rPr lang="en-US" altLang="ko-KR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D2Coding" panose="020B0609020101020101" pitchFamily="49" charset="-127"/>
                              </a:rPr>
                              <m:t>+</m:t>
                            </m:r>
                            <m:r>
                              <a:rPr lang="en-US" altLang="ko-KR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D2Coding" panose="020B0609020101020101" pitchFamily="49" charset="-127"/>
                              </a:rPr>
                              <m:t>𝑦</m:t>
                            </m:r>
                            <m:r>
                              <a:rPr lang="en-US" altLang="ko-KR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D2Coding" panose="020B0609020101020101" pitchFamily="49" charset="-127"/>
                              </a:rPr>
                              <m:t>−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altLang="ko-KR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D2Coding" panose="020B0609020101020101" pitchFamily="49" charset="-127"/>
                                  </a:rPr>
                                </m:ctrlPr>
                              </m:dPr>
                              <m:e>
                                <m:r>
                                  <a:rPr lang="en-US" altLang="ko-KR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D2Coding" panose="020B0609020101020101" pitchFamily="49" charset="-127"/>
                                  </a:rPr>
                                  <m:t>𝑋</m:t>
                                </m:r>
                                <m:r>
                                  <a:rPr lang="en-US" altLang="ko-KR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D2Coding" panose="020B0609020101020101" pitchFamily="49" charset="-127"/>
                                  </a:rPr>
                                  <m:t>−</m:t>
                                </m:r>
                                <m:r>
                                  <a:rPr lang="en-US" altLang="ko-KR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D2Coding" panose="020B0609020101020101" pitchFamily="49" charset="-127"/>
                                  </a:rPr>
                                  <m:t>𝑌</m:t>
                                </m:r>
                              </m:e>
                            </m:d>
                          </m:num>
                          <m:den>
                            <m:r>
                              <a:rPr lang="en-US" altLang="ko-KR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D2Coding" panose="020B0609020101020101" pitchFamily="49" charset="-127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가 됩니다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.</a:t>
                </a:r>
              </a:p>
              <a:p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상당수의 설명이 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Div2E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와 겹치니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, 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이해가 잘 되지 않으시는 분은 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Div2E 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풀이를 읽어 보시기 바랍니다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.</a:t>
                </a:r>
              </a:p>
            </p:txBody>
          </p:sp>
        </mc:Choice>
        <mc:Fallback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4326A466-2080-4CF3-96C6-4D32D878CF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r="-34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64441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61AA4CB-BF27-4379-8874-94B47B3F1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Div2B: </a:t>
            </a:r>
            <a:r>
              <a:rPr lang="ko-KR" altLang="en-US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마법의 돌 장난감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326A466-2080-4CF3-96C6-4D32D878CF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출제자</a:t>
            </a:r>
            <a:r>
              <a:rPr lang="en-US" altLang="ko-KR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: </a:t>
            </a:r>
            <a:r>
              <a:rPr lang="en-US" altLang="ko-KR" err="1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azberjibiou</a:t>
            </a:r>
            <a:endParaRPr lang="en-US" altLang="ko-KR">
              <a:solidFill>
                <a:schemeClr val="bg1"/>
              </a:solidFill>
              <a:latin typeface="D2Coding" panose="020B0609020101020101" pitchFamily="49" charset="-127"/>
              <a:ea typeface="D2Coding" panose="020B0609020101020101" pitchFamily="49" charset="-127"/>
            </a:endParaRPr>
          </a:p>
          <a:p>
            <a:r>
              <a:rPr lang="ko-KR" altLang="en-US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푼 사람 수</a:t>
            </a:r>
            <a:r>
              <a:rPr lang="en-US" altLang="ko-KR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: 18</a:t>
            </a:r>
          </a:p>
        </p:txBody>
      </p:sp>
    </p:spTree>
    <p:extLst>
      <p:ext uri="{BB962C8B-B14F-4D97-AF65-F5344CB8AC3E}">
        <p14:creationId xmlns:p14="http://schemas.microsoft.com/office/powerpoint/2010/main" val="414683087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61AA4CB-BF27-4379-8874-94B47B3F1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Div1E: </a:t>
            </a:r>
            <a:r>
              <a:rPr lang="ko-KR" altLang="en-US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원형 불꽃놀이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4326A466-2080-4CF3-96C6-4D32D878CF9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서브태스크 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1, 2 (100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점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)</a:t>
                </a:r>
              </a:p>
              <a:p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모든 쌍에 대해 다 시도해 볼 수 없습니다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.</a:t>
                </a:r>
              </a:p>
              <a:p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인접한 쌍에 대해서는 모두 시도해 보고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, 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인접하지 않은 쌍에 대해서는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𝑁</m:t>
                    </m:r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개의 후보만 시도해 보면 됩니다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.</a:t>
                </a:r>
              </a:p>
              <a:p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각 후보는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𝑖</m:t>
                    </m:r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번 수를 고정하고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𝑖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, 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𝑖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−1, 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𝑖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+1</m:t>
                    </m:r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번 수를 제외한 나머지 수들 중 가장 작은 수를 이용합니다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.</a:t>
                </a:r>
              </a:p>
              <a:p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구현이 까다로울 수 있고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, 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구현을 편리하게 하는 다양한 방법이 존재합니다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.</a:t>
                </a:r>
              </a:p>
              <a:p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이때의 시간 복잡도는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𝑂</m:t>
                    </m:r>
                    <m:d>
                      <m:dPr>
                        <m:ctrlP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  <m:t>𝑁</m:t>
                        </m:r>
                        <m:func>
                          <m:funcPr>
                            <m:ctrlPr>
                              <a:rPr lang="en-US" altLang="ko-KR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D2Coding" panose="020B0609020101020101" pitchFamily="49" charset="-127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ko-KR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D2Coding" panose="020B0609020101020101" pitchFamily="49" charset="-127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ko-KR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D2Coding" panose="020B0609020101020101" pitchFamily="49" charset="-127"/>
                              </a:rPr>
                              <m:t>𝑁</m:t>
                            </m:r>
                          </m:e>
                        </m:func>
                      </m:e>
                    </m:d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입니다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.</a:t>
                </a:r>
              </a:p>
            </p:txBody>
          </p:sp>
        </mc:Choice>
        <mc:Fallback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4326A466-2080-4CF3-96C6-4D32D878CF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381" r="-232" b="-14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071234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61AA4CB-BF27-4379-8874-94B47B3F1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Div1F: </a:t>
            </a:r>
            <a:r>
              <a:rPr lang="ko-KR" altLang="en-US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평화롭게 전쟁하기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326A466-2080-4CF3-96C6-4D32D878CF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출제자</a:t>
            </a:r>
            <a:r>
              <a:rPr lang="en-US" altLang="ko-KR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: blackking26</a:t>
            </a:r>
          </a:p>
          <a:p>
            <a:r>
              <a:rPr lang="ko-KR" altLang="en-US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푼 사람 수</a:t>
            </a:r>
            <a:r>
              <a:rPr lang="en-US" altLang="ko-KR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: 0</a:t>
            </a:r>
            <a:endParaRPr lang="ko-KR" altLang="en-US">
              <a:solidFill>
                <a:schemeClr val="bg1"/>
              </a:solidFill>
              <a:latin typeface="D2Coding" panose="020B0609020101020101" pitchFamily="49" charset="-127"/>
              <a:ea typeface="D2Coding" panose="020B0609020101020101" pitchFamily="49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4227096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61AA4CB-BF27-4379-8874-94B47B3F1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Div1F: </a:t>
            </a:r>
            <a:r>
              <a:rPr lang="ko-KR" altLang="en-US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평화롭게 전쟁하기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4326A466-2080-4CF3-96C6-4D32D878CF9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본문</a:t>
                </a:r>
                <a:endParaRPr lang="en-US" altLang="ko-KR">
                  <a:solidFill>
                    <a:schemeClr val="bg1"/>
                  </a:solidFill>
                  <a:latin typeface="D2Coding" panose="020B0609020101020101" pitchFamily="49" charset="-127"/>
                  <a:ea typeface="D2Coding" panose="020B0609020101020101" pitchFamily="49" charset="-127"/>
                </a:endParaRPr>
              </a:p>
              <a:p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간단한 수학적 직관이 있다면 문제를 다음과 같이 해석할 수 있습니다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.</a:t>
                </a:r>
              </a:p>
              <a:p>
                <a:endParaRPr lang="en-US" altLang="ko-KR">
                  <a:solidFill>
                    <a:schemeClr val="bg1"/>
                  </a:solidFill>
                  <a:latin typeface="D2Coding" panose="020B0609020101020101" pitchFamily="49" charset="-127"/>
                  <a:ea typeface="D2Coding" panose="020B0609020101020101" pitchFamily="49" charset="-127"/>
                </a:endParaRPr>
              </a:p>
              <a:p>
                <a:r>
                  <a:rPr lang="ko-KR" altLang="en-US" b="0">
                    <a:solidFill>
                      <a:schemeClr val="bg1"/>
                    </a:solidFill>
                    <a:ea typeface="D2Coding" panose="020B0609020101020101" pitchFamily="49" charset="-127"/>
                  </a:rPr>
                  <a:t>집</a:t>
                </a:r>
                <a14:m>
                  <m:oMath xmlns:m="http://schemas.openxmlformats.org/officeDocument/2006/math">
                    <m:r>
                      <a:rPr lang="ko-KR" alt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합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 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𝑆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={</m:t>
                    </m:r>
                    <m:sSub>
                      <m:sSubPr>
                        <m:ctrlP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  <m:t>𝐴</m:t>
                        </m:r>
                      </m:e>
                      <m:sub>
                        <m: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  <m:t>𝑖</m:t>
                        </m:r>
                      </m:sub>
                    </m:sSub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}</m:t>
                    </m:r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가 주어집니다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𝐾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=1..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𝑁</m:t>
                    </m:r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에 대해 </a:t>
                </a:r>
                <a14:m>
                  <m:oMath xmlns:m="http://schemas.openxmlformats.org/officeDocument/2006/math">
                    <m:r>
                      <a:rPr lang="en-US" altLang="ko-KR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{</m:t>
                    </m:r>
                    <m:sSub>
                      <m:sSubPr>
                        <m:ctrlPr>
                          <a:rPr lang="en-US" altLang="ko-K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</m:ctrlPr>
                      </m:sSubPr>
                      <m:e>
                        <m:r>
                          <a:rPr lang="en-US" altLang="ko-K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  <m:t>𝐴</m:t>
                        </m:r>
                      </m:e>
                      <m:sub>
                        <m:r>
                          <a:rPr lang="en-US" altLang="ko-K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  <m:t>𝑖</m:t>
                        </m:r>
                      </m:sub>
                    </m:sSub>
                    <m:r>
                      <a:rPr lang="en-US" altLang="ko-KR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}</m:t>
                    </m:r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의 원소 중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𝐷</m:t>
                    </m:r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의 배수가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𝐾</m:t>
                    </m:r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개 이상이 되는 최대의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𝐷</m:t>
                    </m:r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를 각각 구해야 합니다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(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이 때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  <m:t>𝐴</m:t>
                        </m:r>
                      </m:e>
                      <m:sub>
                        <m: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는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 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입력의 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prefix sum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입니다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.)</a:t>
                </a:r>
                <a:endParaRPr lang="ko-KR" altLang="en-US">
                  <a:solidFill>
                    <a:schemeClr val="bg1"/>
                  </a:solidFill>
                  <a:latin typeface="D2Coding" panose="020B0609020101020101" pitchFamily="49" charset="-127"/>
                  <a:ea typeface="D2Coding" panose="020B0609020101020101" pitchFamily="49" charset="-127"/>
                </a:endParaRPr>
              </a:p>
            </p:txBody>
          </p:sp>
        </mc:Choice>
        <mc:Fallback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4326A466-2080-4CF3-96C6-4D32D878CF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38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586534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61AA4CB-BF27-4379-8874-94B47B3F1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Div1F: </a:t>
            </a:r>
            <a:r>
              <a:rPr lang="ko-KR" altLang="en-US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평화롭게 전쟁하기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4326A466-2080-4CF3-96C6-4D32D878CF9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Subtask 1 (6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점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)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S</m:t>
                    </m:r>
                    <m:r>
                      <a:rPr lang="en-US" altLang="ko-KR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={</m:t>
                    </m:r>
                    <m:r>
                      <m:rPr>
                        <m:sty m:val="p"/>
                      </m:rPr>
                      <a:rPr lang="en-US" altLang="ko-KR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t</m:t>
                    </m:r>
                    <m:r>
                      <a:rPr lang="en-US" altLang="ko-KR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,2</m:t>
                    </m:r>
                    <m:r>
                      <m:rPr>
                        <m:sty m:val="p"/>
                      </m:rPr>
                      <a:rPr lang="en-US" altLang="ko-KR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t</m:t>
                    </m:r>
                    <m:r>
                      <a:rPr lang="en-US" altLang="ko-KR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,…,</m:t>
                    </m:r>
                    <m:r>
                      <m:rPr>
                        <m:sty m:val="p"/>
                      </m:rPr>
                      <a:rPr lang="en-US" altLang="ko-KR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Nt</m:t>
                    </m:r>
                    <m:r>
                      <a:rPr lang="en-US" altLang="ko-KR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}</m:t>
                    </m:r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입니다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.</a:t>
                </a:r>
              </a:p>
              <a:p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답은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𝑘𝑡</m:t>
                    </m:r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의 꼴이어야 하므로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𝑡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,2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𝑡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,…,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𝑁𝑡</m:t>
                    </m:r>
                    <m:r>
                      <a:rPr lang="ko-KR" alt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를</m:t>
                    </m:r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 모두 시도해 보면 문제를 풀 수 있습니다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.</a:t>
                </a:r>
              </a:p>
              <a:p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시간 복잡도는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𝑂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(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𝑁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)</m:t>
                    </m:r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입니다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.</a:t>
                </a:r>
                <a:endParaRPr lang="ko-KR" altLang="en-US">
                  <a:solidFill>
                    <a:schemeClr val="bg1"/>
                  </a:solidFill>
                  <a:latin typeface="D2Coding" panose="020B0609020101020101" pitchFamily="49" charset="-127"/>
                  <a:ea typeface="D2Coding" panose="020B0609020101020101" pitchFamily="49" charset="-127"/>
                </a:endParaRPr>
              </a:p>
            </p:txBody>
          </p:sp>
        </mc:Choice>
        <mc:Fallback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4326A466-2080-4CF3-96C6-4D32D878CF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434768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61AA4CB-BF27-4379-8874-94B47B3F1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Div1F: </a:t>
            </a:r>
            <a:r>
              <a:rPr lang="ko-KR" altLang="en-US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평화롭게 전쟁하기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4326A466-2080-4CF3-96C6-4D32D878CF9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Subtask 2 (5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점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)</a:t>
                </a:r>
              </a:p>
              <a:p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𝑆</m:t>
                    </m:r>
                    <m:r>
                      <a:rPr lang="ko-KR" alt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의</m:t>
                    </m:r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 모든 부분집합을 </a:t>
                </a:r>
                <a:r>
                  <a:rPr lang="ko-KR" altLang="en-US" err="1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일일히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 시도해 보며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,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 원소들의 </a:t>
                </a:r>
                <a:r>
                  <a:rPr lang="en-US" altLang="ko-KR" err="1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gcd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를 계산합니다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.</a:t>
                </a:r>
              </a:p>
              <a:p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시간 복잡도는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𝑂</m:t>
                    </m:r>
                    <m:d>
                      <m:dPr>
                        <m:ctrlP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  <m:t>𝑁</m:t>
                        </m:r>
                        <m: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  <m:t>×</m:t>
                        </m:r>
                        <m:sSup>
                          <m:sSupPr>
                            <m:ctrlPr>
                              <a:rPr lang="en-US" altLang="ko-KR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D2Coding" panose="020B0609020101020101" pitchFamily="49" charset="-127"/>
                              </a:rPr>
                            </m:ctrlPr>
                          </m:sSupPr>
                          <m:e>
                            <m:r>
                              <a:rPr lang="en-US" altLang="ko-KR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D2Coding" panose="020B0609020101020101" pitchFamily="49" charset="-127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ko-KR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D2Coding" panose="020B0609020101020101" pitchFamily="49" charset="-127"/>
                              </a:rPr>
                              <m:t>𝑁</m:t>
                            </m:r>
                          </m:sup>
                        </m:sSup>
                        <m: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  <m:t>×</m:t>
                        </m:r>
                        <m:func>
                          <m:funcPr>
                            <m:ctrlPr>
                              <a:rPr lang="en-US" altLang="ko-KR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D2Coding" panose="020B0609020101020101" pitchFamily="49" charset="-127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ko-KR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D2Coding" panose="020B0609020101020101" pitchFamily="49" charset="-127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ko-KR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D2Coding" panose="020B0609020101020101" pitchFamily="49" charset="-127"/>
                              </a:rPr>
                              <m:t>𝑀</m:t>
                            </m:r>
                          </m:e>
                        </m:func>
                      </m:e>
                    </m:d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 </m:t>
                    </m:r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이지만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ko-KR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  <m:t>log</m:t>
                        </m:r>
                      </m:fName>
                      <m:e>
                        <m: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  <m:t>𝑀</m:t>
                        </m:r>
                      </m:e>
                    </m:func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 항은 유클리드 호제법에 의해 나타나기 때문에 실제 효과는 적습니다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. 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따라서 시간 안에 안정적으로 동작합니다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.</a:t>
                </a:r>
                <a:endParaRPr lang="ko-KR" altLang="en-US">
                  <a:solidFill>
                    <a:schemeClr val="bg1"/>
                  </a:solidFill>
                  <a:latin typeface="D2Coding" panose="020B0609020101020101" pitchFamily="49" charset="-127"/>
                  <a:ea typeface="D2Coding" panose="020B0609020101020101" pitchFamily="49" charset="-127"/>
                </a:endParaRPr>
              </a:p>
            </p:txBody>
          </p:sp>
        </mc:Choice>
        <mc:Fallback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4326A466-2080-4CF3-96C6-4D32D878CF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417464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61AA4CB-BF27-4379-8874-94B47B3F1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Div1F: </a:t>
            </a:r>
            <a:r>
              <a:rPr lang="ko-KR" altLang="en-US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평화롭게 전쟁하기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4326A466-2080-4CF3-96C6-4D32D878CF9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Subtask 3 (29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점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)</a:t>
                </a:r>
              </a:p>
              <a:p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답은 항상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𝑀</m:t>
                    </m:r>
                    <m:r>
                      <a:rPr lang="ko-KR" alt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의</m:t>
                    </m:r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 약수가 되어야 합니다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𝑀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≤</m:t>
                    </m:r>
                    <m:sSup>
                      <m:sSupPr>
                        <m:ctrlP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  <m:t>10</m:t>
                        </m:r>
                      </m:e>
                      <m:sup>
                        <m: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  <m:t>9</m:t>
                        </m:r>
                      </m:sup>
                    </m:sSup>
                    <m:r>
                      <a:rPr lang="ko-KR" alt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일</m:t>
                    </m:r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 때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𝑀</m:t>
                    </m:r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의 약수의 개수의 최댓값은 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1344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개입니다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.</a:t>
                </a:r>
              </a:p>
              <a:p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이제 모든 후보를 검사하면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1344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𝑁</m:t>
                    </m:r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번 정도 연산을 하게 되어 시간 내에 들어옵니다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.</a:t>
                </a:r>
                <a:endParaRPr lang="ko-KR" altLang="en-US">
                  <a:solidFill>
                    <a:schemeClr val="bg1"/>
                  </a:solidFill>
                  <a:latin typeface="D2Coding" panose="020B0609020101020101" pitchFamily="49" charset="-127"/>
                  <a:ea typeface="D2Coding" panose="020B0609020101020101" pitchFamily="49" charset="-127"/>
                </a:endParaRPr>
              </a:p>
            </p:txBody>
          </p:sp>
        </mc:Choice>
        <mc:Fallback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4326A466-2080-4CF3-96C6-4D32D878CF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401251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61AA4CB-BF27-4379-8874-94B47B3F1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Div1F: </a:t>
            </a:r>
            <a:r>
              <a:rPr lang="ko-KR" altLang="en-US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평화롭게 전쟁하기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4326A466-2080-4CF3-96C6-4D32D878CF9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905113"/>
              </a:xfrm>
            </p:spPr>
            <p:txBody>
              <a:bodyPr>
                <a:normAutofit/>
              </a:bodyPr>
              <a:lstStyle/>
              <a:p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Subtask 4 (62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점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)</a:t>
                </a:r>
              </a:p>
              <a:p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이제 약수를 모두 시도해 볼 수 없습니다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𝑀</m:t>
                    </m:r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의 소인수의 개수를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𝑑</m:t>
                    </m:r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개라고 하면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𝑀</m:t>
                    </m:r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의 약수는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𝑑</m:t>
                    </m:r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차원 공간 상의 점으로 표현될 수 있습니다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.</a:t>
                </a:r>
              </a:p>
              <a:p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정확히는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𝑀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=</m:t>
                    </m:r>
                    <m:sSubSup>
                      <m:sSubSupPr>
                        <m:ctrlP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</m:ctrlPr>
                      </m:sSubSupPr>
                      <m:e>
                        <m: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  <m:t>𝑎</m:t>
                        </m:r>
                      </m:e>
                      <m:sub>
                        <m: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  <m:t>1</m:t>
                        </m:r>
                      </m:sub>
                      <m:sup>
                        <m:sSub>
                          <m:sSubPr>
                            <m:ctrlPr>
                              <a:rPr lang="en-US" altLang="ko-KR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D2Coding" panose="020B0609020101020101" pitchFamily="49" charset="-127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D2Coding" panose="020B0609020101020101" pitchFamily="49" charset="-127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ko-KR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D2Coding" panose="020B0609020101020101" pitchFamily="49" charset="-127"/>
                              </a:rPr>
                              <m:t>1</m:t>
                            </m:r>
                          </m:sub>
                        </m:sSub>
                      </m:sup>
                    </m:sSubSup>
                    <m:sSubSup>
                      <m:sSubSupPr>
                        <m:ctrlP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</m:ctrlPr>
                      </m:sSubSupPr>
                      <m:e>
                        <m: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  <m:t>𝑎</m:t>
                        </m:r>
                      </m:e>
                      <m:sub>
                        <m: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  <m:t>2</m:t>
                        </m:r>
                      </m:sub>
                      <m:sup>
                        <m:sSub>
                          <m:sSubPr>
                            <m:ctrlPr>
                              <a:rPr lang="en-US" altLang="ko-KR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D2Coding" panose="020B0609020101020101" pitchFamily="49" charset="-127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D2Coding" panose="020B0609020101020101" pitchFamily="49" charset="-127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ko-KR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D2Coding" panose="020B0609020101020101" pitchFamily="49" charset="-127"/>
                              </a:rPr>
                              <m:t>2</m:t>
                            </m:r>
                          </m:sub>
                        </m:sSub>
                      </m:sup>
                    </m:sSubSup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⋯</m:t>
                    </m:r>
                    <m:sSubSup>
                      <m:sSubSupPr>
                        <m:ctrlP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</m:ctrlPr>
                      </m:sSubSupPr>
                      <m:e>
                        <m: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  <m:t>𝑎</m:t>
                        </m:r>
                      </m:e>
                      <m:sub>
                        <m: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  <m:t>𝑑</m:t>
                        </m:r>
                      </m:sub>
                      <m:sup>
                        <m:sSub>
                          <m:sSubPr>
                            <m:ctrlPr>
                              <a:rPr lang="en-US" altLang="ko-KR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D2Coding" panose="020B0609020101020101" pitchFamily="49" charset="-127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D2Coding" panose="020B0609020101020101" pitchFamily="49" charset="-127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ko-KR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D2Coding" panose="020B0609020101020101" pitchFamily="49" charset="-127"/>
                              </a:rPr>
                              <m:t>𝑑</m:t>
                            </m:r>
                          </m:sub>
                        </m:sSub>
                      </m:sup>
                    </m:sSubSup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라고 하면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, 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모든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𝑀</m:t>
                    </m:r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의 약수는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</m:ctrlPr>
                      </m:sSubSupPr>
                      <m:e>
                        <m: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  <m:t>𝑎</m:t>
                        </m:r>
                      </m:e>
                      <m:sub>
                        <m: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  <m:t>1</m:t>
                        </m:r>
                      </m:sub>
                      <m:sup>
                        <m:sSub>
                          <m:sSubPr>
                            <m:ctrlPr>
                              <a:rPr lang="en-US" altLang="ko-KR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D2Coding" panose="020B0609020101020101" pitchFamily="49" charset="-127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D2Coding" panose="020B0609020101020101" pitchFamily="49" charset="-127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ko-KR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D2Coding" panose="020B0609020101020101" pitchFamily="49" charset="-127"/>
                              </a:rPr>
                              <m:t>1</m:t>
                            </m:r>
                          </m:sub>
                        </m:sSub>
                      </m:sup>
                    </m:sSubSup>
                    <m:sSubSup>
                      <m:sSubSupPr>
                        <m:ctrlP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</m:ctrlPr>
                      </m:sSubSupPr>
                      <m:e>
                        <m: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  <m:t>𝑎</m:t>
                        </m:r>
                      </m:e>
                      <m:sub>
                        <m: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  <m:t>2</m:t>
                        </m:r>
                      </m:sub>
                      <m:sup>
                        <m:sSub>
                          <m:sSubPr>
                            <m:ctrlPr>
                              <a:rPr lang="en-US" altLang="ko-KR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D2Coding" panose="020B0609020101020101" pitchFamily="49" charset="-127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D2Coding" panose="020B0609020101020101" pitchFamily="49" charset="-127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ko-KR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D2Coding" panose="020B0609020101020101" pitchFamily="49" charset="-127"/>
                              </a:rPr>
                              <m:t>2</m:t>
                            </m:r>
                          </m:sub>
                        </m:sSub>
                      </m:sup>
                    </m:sSubSup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⋯</m:t>
                    </m:r>
                    <m:sSubSup>
                      <m:sSubSupPr>
                        <m:ctrlP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</m:ctrlPr>
                      </m:sSubSupPr>
                      <m:e>
                        <m: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  <m:t>𝑎</m:t>
                        </m:r>
                      </m:e>
                      <m:sub>
                        <m: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  <m:t>𝑑</m:t>
                        </m:r>
                      </m:sub>
                      <m:sup>
                        <m:sSub>
                          <m:sSubPr>
                            <m:ctrlPr>
                              <a:rPr lang="en-US" altLang="ko-KR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D2Coding" panose="020B0609020101020101" pitchFamily="49" charset="-127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D2Coding" panose="020B0609020101020101" pitchFamily="49" charset="-127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ko-KR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D2Coding" panose="020B0609020101020101" pitchFamily="49" charset="-127"/>
                              </a:rPr>
                              <m:t>𝑑</m:t>
                            </m:r>
                          </m:sub>
                        </m:sSub>
                      </m:sup>
                    </m:sSubSup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   (0≤</m:t>
                    </m:r>
                    <m:sSub>
                      <m:sSubPr>
                        <m:ctrlP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  <m:t>𝑐</m:t>
                        </m:r>
                      </m:e>
                      <m:sub>
                        <m: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  <m:t>𝑖</m:t>
                        </m:r>
                      </m:sub>
                    </m:sSub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≤</m:t>
                    </m:r>
                    <m:sSub>
                      <m:sSubPr>
                        <m:ctrlP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  <m:t>𝑏</m:t>
                        </m:r>
                      </m:e>
                      <m:sub>
                        <m: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  <m:t>𝑖</m:t>
                        </m:r>
                      </m:sub>
                    </m:sSub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)</m:t>
                    </m:r>
                  </m:oMath>
                </a14:m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 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꼴로 나타납니다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.</a:t>
                </a:r>
              </a:p>
              <a:p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약수를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(</m:t>
                    </m:r>
                    <m:sSub>
                      <m:sSubPr>
                        <m:ctrlP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  <m:t>𝑐</m:t>
                        </m:r>
                      </m:e>
                      <m:sub>
                        <m: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  <m:t>1</m:t>
                        </m:r>
                      </m:sub>
                    </m:sSub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,</m:t>
                    </m:r>
                    <m:sSub>
                      <m:sSubPr>
                        <m:ctrlP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  <m:t>𝑐</m:t>
                        </m:r>
                      </m:e>
                      <m:sub>
                        <m: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  <m:t>2</m:t>
                        </m:r>
                      </m:sub>
                    </m:sSub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,⋯, </m:t>
                    </m:r>
                    <m:sSub>
                      <m:sSubPr>
                        <m:ctrlP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  <m:t>𝑐</m:t>
                        </m:r>
                      </m:e>
                      <m:sub>
                        <m: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  <m:t>𝑑</m:t>
                        </m:r>
                      </m:sub>
                    </m:sSub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)</m:t>
                    </m:r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꼴 벡터로 나타내면 약수를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𝑑</m:t>
                    </m:r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차원 좌표공간 상에 나타낼 수 있고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, 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이때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𝑀</m:t>
                    </m:r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은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(</m:t>
                    </m:r>
                    <m:sSub>
                      <m:sSubPr>
                        <m:ctrlP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  <m:t>𝑏</m:t>
                        </m:r>
                      </m:e>
                      <m:sub>
                        <m: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  <m:t>1</m:t>
                        </m:r>
                      </m:sub>
                    </m:sSub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,</m:t>
                    </m:r>
                    <m:sSub>
                      <m:sSubPr>
                        <m:ctrlP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  <m:t>𝑏</m:t>
                        </m:r>
                      </m:e>
                      <m:sub>
                        <m: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  <m:t>2</m:t>
                        </m:r>
                      </m:sub>
                    </m:sSub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,⋯, </m:t>
                    </m:r>
                    <m:sSub>
                      <m:sSubPr>
                        <m:ctrlP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  <m:t>𝑏</m:t>
                        </m:r>
                      </m:e>
                      <m:sub>
                        <m: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  <m:t>𝑑</m:t>
                        </m:r>
                      </m:sub>
                    </m:sSub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)</m:t>
                    </m:r>
                    <m:r>
                      <a:rPr lang="ko-KR" alt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가</m:t>
                    </m:r>
                  </m:oMath>
                </a14:m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 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됩니다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.</a:t>
                </a:r>
              </a:p>
            </p:txBody>
          </p:sp>
        </mc:Choice>
        <mc:Fallback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4326A466-2080-4CF3-96C6-4D32D878CF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905113"/>
              </a:xfrm>
              <a:blipFill>
                <a:blip r:embed="rId2"/>
                <a:stretch>
                  <a:fillRect l="-1043" t="-2112" r="-92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41991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61AA4CB-BF27-4379-8874-94B47B3F1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Div1F: </a:t>
            </a:r>
            <a:r>
              <a:rPr lang="ko-KR" altLang="en-US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평화롭게 전쟁하기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4326A466-2080-4CF3-96C6-4D32D878CF9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905113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ko-KR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𝑀</m:t>
                    </m:r>
                    <m:r>
                      <a:rPr lang="ko-KR" alt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의</m:t>
                    </m:r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 약수 </a:t>
                </a:r>
                <a14:m>
                  <m:oMath xmlns:m="http://schemas.openxmlformats.org/officeDocument/2006/math">
                    <m:r>
                      <a:rPr lang="en-US" altLang="ko-KR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𝐷</m:t>
                    </m:r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에 대해 집합에서 </a:t>
                </a:r>
                <a14:m>
                  <m:oMath xmlns:m="http://schemas.openxmlformats.org/officeDocument/2006/math">
                    <m:r>
                      <a:rPr lang="en-US" altLang="ko-KR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𝐷</m:t>
                    </m:r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의 배수의 개수를 세는 것은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ko-KR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𝑑</m:t>
                    </m:r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차원 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prefix sum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을 구하는 문제가 됩니다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.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gcd</m:t>
                    </m:r>
                    <m:r>
                      <a:rPr lang="en-US" altLang="ko-KR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⁡(</m:t>
                    </m:r>
                    <m:sSub>
                      <m:sSubPr>
                        <m:ctrlPr>
                          <a:rPr lang="en-US" altLang="ko-K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</m:ctrlPr>
                      </m:sSubPr>
                      <m:e>
                        <m:r>
                          <a:rPr lang="en-US" altLang="ko-K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  <m:t>𝐴</m:t>
                        </m:r>
                      </m:e>
                      <m:sub>
                        <m:r>
                          <a:rPr lang="en-US" altLang="ko-K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  <m:t>𝑖</m:t>
                        </m:r>
                      </m:sub>
                    </m:sSub>
                    <m:r>
                      <a:rPr lang="en-US" altLang="ko-KR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,</m:t>
                    </m:r>
                    <m:r>
                      <a:rPr lang="en-US" altLang="ko-KR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𝑀</m:t>
                    </m:r>
                    <m:r>
                      <a:rPr lang="en-US" altLang="ko-KR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)</m:t>
                    </m:r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을 </a:t>
                </a:r>
                <a14:m>
                  <m:oMath xmlns:m="http://schemas.openxmlformats.org/officeDocument/2006/math">
                    <m:r>
                      <a:rPr lang="en-US" altLang="ko-KR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𝑑</m:t>
                    </m:r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차원 평면 상에 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plotting 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한 뒤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, prefix sum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을 구합니다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.</a:t>
                </a:r>
              </a:p>
              <a:p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포함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-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배제의 원리를 이용하면 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(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약수의 개수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)</a:t>
                </a:r>
                <a14:m>
                  <m:oMath xmlns:m="http://schemas.openxmlformats.org/officeDocument/2006/math">
                    <m:r>
                      <a:rPr lang="en-US" altLang="ko-KR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×</m:t>
                    </m:r>
                    <m:sSup>
                      <m:sSupPr>
                        <m:ctrlPr>
                          <a:rPr lang="en-US" altLang="ko-K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</m:ctrlPr>
                      </m:sSupPr>
                      <m:e>
                        <m:r>
                          <a:rPr lang="en-US" altLang="ko-K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  <m:t>2</m:t>
                        </m:r>
                      </m:e>
                      <m:sup>
                        <m:r>
                          <a:rPr lang="en-US" altLang="ko-K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번 정도의 연산으로 문제를 풀 수 있습니다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.</a:t>
                </a:r>
                <a:endParaRPr lang="ko-KR" altLang="en-US">
                  <a:solidFill>
                    <a:schemeClr val="bg1"/>
                  </a:solidFill>
                  <a:latin typeface="D2Coding" panose="020B0609020101020101" pitchFamily="49" charset="-127"/>
                  <a:ea typeface="D2Coding" panose="020B0609020101020101" pitchFamily="49" charset="-127"/>
                </a:endParaRPr>
              </a:p>
            </p:txBody>
          </p:sp>
        </mc:Choice>
        <mc:Fallback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4326A466-2080-4CF3-96C6-4D32D878CF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905113"/>
              </a:xfrm>
              <a:blipFill>
                <a:blip r:embed="rId2"/>
                <a:stretch>
                  <a:fillRect l="-1043" t="-1988" r="-23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106934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61AA4CB-BF27-4379-8874-94B47B3F1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Div1F: </a:t>
            </a:r>
            <a:r>
              <a:rPr lang="ko-KR" altLang="en-US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평화롭게 전쟁하기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4326A466-2080-4CF3-96C6-4D32D878CF9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Subtask 5 (100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점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)</a:t>
                </a:r>
              </a:p>
              <a:p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포함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-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배제의 원리 대신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, 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차원별로 </a:t>
                </a:r>
                <a:r>
                  <a:rPr lang="ko-KR" altLang="en-US" err="1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스위핑하는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 전략을 통해 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prefix sum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을 구할 수 있습니다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.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 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(BOJ 18830; </a:t>
                </a:r>
                <a:r>
                  <a:rPr lang="ko-KR" altLang="en-US" err="1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하이퍼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 수열과 </a:t>
                </a:r>
                <a:r>
                  <a:rPr lang="ko-KR" altLang="en-US" err="1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하이퍼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 쿼리 참고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)</a:t>
                </a:r>
              </a:p>
              <a:p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이 경우 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(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약수의 개수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)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×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𝑑</m:t>
                    </m:r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 정도의 연산이 필요합니다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.</a:t>
                </a:r>
              </a:p>
              <a:p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Subtask 5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의 경우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𝑀</m:t>
                    </m:r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을 소인수분해 할 때도 신경을 써 주어야 합니다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.</a:t>
                </a:r>
              </a:p>
              <a:p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Pollard-rho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 소인수분해 알고리즘을 이용하거나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  <m:t>𝐴</m:t>
                        </m:r>
                      </m:e>
                      <m:sub>
                        <m: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들의 </a:t>
                </a:r>
                <a:r>
                  <a:rPr lang="en-US" altLang="ko-KR" err="1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gcd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쌍을 이용해 소인수분해와 유사한 결과를 얻을 수 있습니다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.</a:t>
                </a:r>
                <a:endParaRPr lang="ko-KR" altLang="en-US">
                  <a:solidFill>
                    <a:schemeClr val="bg1"/>
                  </a:solidFill>
                  <a:latin typeface="D2Coding" panose="020B0609020101020101" pitchFamily="49" charset="-127"/>
                  <a:ea typeface="D2Coding" panose="020B0609020101020101" pitchFamily="49" charset="-127"/>
                </a:endParaRPr>
              </a:p>
            </p:txBody>
          </p:sp>
        </mc:Choice>
        <mc:Fallback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4326A466-2080-4CF3-96C6-4D32D878CF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381" r="-104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366148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61AA4CB-BF27-4379-8874-94B47B3F1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목차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326A466-2080-4CF3-96C6-4D32D878CF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Division 2: Solutions of A~F</a:t>
            </a:r>
          </a:p>
          <a:p>
            <a:r>
              <a:rPr lang="en-US" altLang="ko-KR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Division 1: Solutions of A~F</a:t>
            </a:r>
          </a:p>
          <a:p>
            <a:r>
              <a:rPr lang="en-US" altLang="ko-KR">
                <a:solidFill>
                  <a:srgbClr val="FFC000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Solutions of G, H</a:t>
            </a:r>
          </a:p>
        </p:txBody>
      </p:sp>
    </p:spTree>
    <p:extLst>
      <p:ext uri="{BB962C8B-B14F-4D97-AF65-F5344CB8AC3E}">
        <p14:creationId xmlns:p14="http://schemas.microsoft.com/office/powerpoint/2010/main" val="10879878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61AA4CB-BF27-4379-8874-94B47B3F1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Div2B: </a:t>
            </a:r>
            <a:r>
              <a:rPr lang="ko-KR" altLang="en-US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마법의 돌 장난감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4326A466-2080-4CF3-96C6-4D32D878CF9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본문</a:t>
                </a:r>
                <a:endParaRPr lang="en-US" altLang="ko-KR">
                  <a:solidFill>
                    <a:schemeClr val="bg1"/>
                  </a:solidFill>
                  <a:latin typeface="D2Coding" panose="020B0609020101020101" pitchFamily="49" charset="-127"/>
                  <a:ea typeface="D2Coding" panose="020B0609020101020101" pitchFamily="49" charset="-127"/>
                </a:endParaRPr>
              </a:p>
              <a:p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길이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𝑁</m:t>
                    </m:r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의 순열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𝐴</m:t>
                    </m:r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가 주어집니다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.</a:t>
                </a:r>
              </a:p>
              <a:p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100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번 이내의 구간 뒤집기로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𝐴</m:t>
                    </m:r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를 정렬하세요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.</a:t>
                </a:r>
              </a:p>
            </p:txBody>
          </p:sp>
        </mc:Choice>
        <mc:Fallback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4326A466-2080-4CF3-96C6-4D32D878CF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129733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61AA4CB-BF27-4379-8874-94B47B3F1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G: </a:t>
            </a:r>
            <a:r>
              <a:rPr lang="ko-KR" altLang="en-US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논리의 돌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326A466-2080-4CF3-96C6-4D32D878CF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출제자</a:t>
            </a:r>
            <a:r>
              <a:rPr lang="en-US" altLang="ko-KR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: 79brue</a:t>
            </a:r>
          </a:p>
          <a:p>
            <a:r>
              <a:rPr lang="ko-KR" altLang="en-US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푼 사람 수</a:t>
            </a:r>
            <a:r>
              <a:rPr lang="en-US" altLang="ko-KR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: 2</a:t>
            </a:r>
            <a:endParaRPr lang="ko-KR" altLang="en-US">
              <a:solidFill>
                <a:schemeClr val="bg1"/>
              </a:solidFill>
              <a:latin typeface="D2Coding" panose="020B0609020101020101" pitchFamily="49" charset="-127"/>
              <a:ea typeface="D2Coding" panose="020B0609020101020101" pitchFamily="49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41497457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61AA4CB-BF27-4379-8874-94B47B3F1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G: </a:t>
            </a:r>
            <a:r>
              <a:rPr lang="ko-KR" altLang="en-US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논리의 돌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4326A466-2080-4CF3-96C6-4D32D878CF9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본문</a:t>
                </a:r>
                <a:endParaRPr lang="en-US" altLang="ko-KR">
                  <a:solidFill>
                    <a:schemeClr val="bg1"/>
                  </a:solidFill>
                  <a:latin typeface="D2Coding" panose="020B0609020101020101" pitchFamily="49" charset="-127"/>
                  <a:ea typeface="D2Coding" panose="020B0609020101020101" pitchFamily="49" charset="-127"/>
                </a:endParaRPr>
              </a:p>
              <a:p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𝑁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=16</m:t>
                    </m:r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인 이진 수열을 정렬하려고 합니다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.</a:t>
                </a:r>
              </a:p>
              <a:p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할 수 있는 연산은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𝑎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 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𝑏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 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𝑐</m:t>
                    </m:r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의 형태로 나타나는데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, 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이는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𝑏</m:t>
                    </m:r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번 비트와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𝑐</m:t>
                    </m:r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번 비트의 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AND 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값을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𝑎</m:t>
                    </m:r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번 비트에 대입한다는 뜻입니다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𝑏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&lt;0</m:t>
                    </m:r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 또는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𝑐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&lt;0</m:t>
                    </m:r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인 경우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, 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해당 비트의 반전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(NOT)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된 비트로 계산합니다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𝑎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&lt;0</m:t>
                    </m:r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인 경우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, 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계산된 값의 반전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(NOT)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된 비트를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𝑎</m:t>
                    </m:r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번 비트에 넣습니다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.</a:t>
                </a:r>
                <a:endParaRPr lang="ko-KR" altLang="en-US">
                  <a:solidFill>
                    <a:schemeClr val="bg1"/>
                  </a:solidFill>
                  <a:latin typeface="D2Coding" panose="020B0609020101020101" pitchFamily="49" charset="-127"/>
                  <a:ea typeface="D2Coding" panose="020B0609020101020101" pitchFamily="49" charset="-127"/>
                </a:endParaRPr>
              </a:p>
            </p:txBody>
          </p:sp>
        </mc:Choice>
        <mc:Fallback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4326A466-2080-4CF3-96C6-4D32D878CF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381" r="-5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0983852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61AA4CB-BF27-4379-8874-94B47B3F1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G: </a:t>
            </a:r>
            <a:r>
              <a:rPr lang="ko-KR" altLang="en-US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논리의 돌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4326A466-2080-4CF3-96C6-4D32D878CF9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연산을 위해 추가 비트를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𝐾</m:t>
                    </m:r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개 사용할 수 있습니다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.</a:t>
                </a:r>
              </a:p>
              <a:p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추가 비트는 처음에는 아무 값도 가지고 있지 않으며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, 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반드시 초기화 뒤에 사용해야 합니다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.</a:t>
                </a:r>
              </a:p>
              <a:p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연산의 횟수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𝑄</m:t>
                    </m:r>
                  </m:oMath>
                </a14:m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, 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추가 비트를 사용한 횟수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  <m:t>𝑄</m:t>
                        </m:r>
                      </m:e>
                      <m:sub>
                        <m: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, 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사용한 추가 비트의 수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𝐾</m:t>
                    </m:r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에 따라 아래와 같이 점수가 매겨집니다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.</a:t>
                </a:r>
              </a:p>
              <a:p>
                <a:endParaRPr lang="en-US" altLang="ko-KR">
                  <a:solidFill>
                    <a:schemeClr val="bg1"/>
                  </a:solidFill>
                  <a:latin typeface="D2Coding" panose="020B0609020101020101" pitchFamily="49" charset="-127"/>
                  <a:ea typeface="D2Coding" panose="020B0609020101020101" pitchFamily="49" charset="-127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D2Coding" panose="020B0609020101020101" pitchFamily="49" charset="-127"/>
                        </a:rPr>
                        <m:t>100×</m:t>
                      </m:r>
                      <m:r>
                        <m:rPr>
                          <m:sty m:val="p"/>
                        </m:rPr>
                        <a:rPr lang="en-US" altLang="ko-KR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D2Coding" panose="020B0609020101020101" pitchFamily="49" charset="-127"/>
                        </a:rPr>
                        <m:t>min</m:t>
                      </m:r>
                      <m:d>
                        <m:dPr>
                          <m:ctrlP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D2Coding" panose="020B0609020101020101" pitchFamily="49" charset="-127"/>
                            </a:rPr>
                          </m:ctrlPr>
                        </m:dPr>
                        <m:e>
                          <m:r>
                            <a:rPr lang="en-US" altLang="ko-KR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D2Coding" panose="020B0609020101020101" pitchFamily="49" charset="-127"/>
                            </a:rPr>
                            <m:t>1,</m:t>
                          </m:r>
                          <m:f>
                            <m:fPr>
                              <m:ctrlPr>
                                <a:rPr lang="en-US" altLang="ko-KR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D2Coding" panose="020B0609020101020101" pitchFamily="49" charset="-127"/>
                                </a:rPr>
                              </m:ctrlPr>
                            </m:fPr>
                            <m:num>
                              <m:r>
                                <a:rPr lang="en-US" altLang="ko-KR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D2Coding" panose="020B0609020101020101" pitchFamily="49" charset="-127"/>
                                </a:rPr>
                                <m:t>375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 altLang="ko-KR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D2Coding" panose="020B0609020101020101" pitchFamily="49" charset="-127"/>
                                </a:rPr>
                                <m:t>Q</m:t>
                              </m:r>
                              <m:r>
                                <a:rPr lang="en-US" altLang="ko-KR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D2Coding" panose="020B0609020101020101" pitchFamily="49" charset="-127"/>
                                </a:rPr>
                                <m:t>+4</m:t>
                              </m:r>
                              <m:sSub>
                                <m:sSubPr>
                                  <m:ctrlPr>
                                    <a:rPr lang="en-US" altLang="ko-KR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D2Coding" panose="020B0609020101020101" pitchFamily="49" charset="-127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ko-KR" b="0" i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D2Coding" panose="020B0609020101020101" pitchFamily="49" charset="-127"/>
                                    </a:rPr>
                                    <m:t>Q</m:t>
                                  </m:r>
                                </m:e>
                                <m:sub>
                                  <m:r>
                                    <a:rPr lang="en-US" altLang="ko-KR" b="0" i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D2Coding" panose="020B0609020101020101" pitchFamily="49" charset="-127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US" altLang="ko-KR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D2Coding" panose="020B0609020101020101" pitchFamily="49" charset="-127"/>
                        </a:rPr>
                        <m:t>+</m:t>
                      </m:r>
                      <m:f>
                        <m:fPr>
                          <m:ctrlP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D2Coding" panose="020B0609020101020101" pitchFamily="49" charset="-127"/>
                            </a:rPr>
                          </m:ctrlPr>
                        </m:fPr>
                        <m:num>
                          <m:r>
                            <a:rPr lang="en-US" altLang="ko-KR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D2Coding" panose="020B0609020101020101" pitchFamily="49" charset="-127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altLang="ko-KR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D2Coding" panose="020B0609020101020101" pitchFamily="49" charset="-127"/>
                            </a:rPr>
                            <m:t>max</m:t>
                          </m:r>
                          <m:r>
                            <a:rPr lang="en-US" altLang="ko-KR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D2Coding" panose="020B0609020101020101" pitchFamily="49" charset="-127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altLang="ko-KR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D2Coding" panose="020B0609020101020101" pitchFamily="49" charset="-127"/>
                            </a:rPr>
                            <m:t>K</m:t>
                          </m:r>
                          <m:r>
                            <a:rPr lang="en-US" altLang="ko-KR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D2Coding" panose="020B0609020101020101" pitchFamily="49" charset="-127"/>
                            </a:rPr>
                            <m:t>, 1)</m:t>
                          </m:r>
                        </m:den>
                      </m:f>
                    </m:oMath>
                  </m:oMathPara>
                </a14:m>
                <a:endParaRPr lang="en-US" altLang="ko-KR">
                  <a:solidFill>
                    <a:schemeClr val="bg1"/>
                  </a:solidFill>
                  <a:latin typeface="D2Coding" panose="020B0609020101020101" pitchFamily="49" charset="-127"/>
                  <a:ea typeface="D2Coding" panose="020B0609020101020101" pitchFamily="49" charset="-127"/>
                </a:endParaRPr>
              </a:p>
            </p:txBody>
          </p:sp>
        </mc:Choice>
        <mc:Fallback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4326A466-2080-4CF3-96C6-4D32D878CF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061535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61AA4CB-BF27-4379-8874-94B47B3F1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G: </a:t>
            </a:r>
            <a:r>
              <a:rPr lang="ko-KR" altLang="en-US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논리의 돌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4326A466-2080-4CF3-96C6-4D32D878CF9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풀이 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1 (28.41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점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)</a:t>
                </a:r>
              </a:p>
              <a:p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버블 소트를 생각해 봅시다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.</a:t>
                </a:r>
              </a:p>
              <a:p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두 비트에 대해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, 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왼쪽에 있는 비트가 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1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이고 오른쪽에 있는 비트가 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0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인 경우에만 바꿔 주면 됩니다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.</a:t>
                </a:r>
              </a:p>
              <a:p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편의상 두 비트를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𝐴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, 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𝐵</m:t>
                    </m:r>
                  </m:oMath>
                </a14:m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 (</a:t>
                </a:r>
                <a14:m>
                  <m:oMath xmlns:m="http://schemas.openxmlformats.org/officeDocument/2006/math">
                    <m:r>
                      <a:rPr lang="en-US" altLang="ko-KR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𝐴</m:t>
                    </m:r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가 더 왼쪽에 있다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)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라고 둡시다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.</a:t>
                </a:r>
              </a:p>
            </p:txBody>
          </p:sp>
        </mc:Choice>
        <mc:Fallback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4326A466-2080-4CF3-96C6-4D32D878CF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1195867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61AA4CB-BF27-4379-8874-94B47B3F1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G: </a:t>
            </a:r>
            <a:r>
              <a:rPr lang="ko-KR" altLang="en-US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논리의 돌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4326A466-2080-4CF3-96C6-4D32D878CF9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𝐴</m:t>
                    </m:r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를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𝐴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&amp;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𝐵</m:t>
                    </m:r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로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𝐵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=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𝐴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|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𝐵</m:t>
                    </m:r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로 바꿀 수 있으면 됩니다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.</a:t>
                </a:r>
              </a:p>
              <a:p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추가 비트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𝐶</m:t>
                    </m:r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에 대해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𝐶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=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𝐴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&amp;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𝐵</m:t>
                    </m:r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로 설정합니다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𝐵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=~(~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𝐴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&amp;~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𝐵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)</m:t>
                    </m:r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로 설정하면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, 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이는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𝐴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|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𝐵</m:t>
                    </m:r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와 같습니다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𝐴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=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𝐶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&amp;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𝐶</m:t>
                    </m:r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로 설정하면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𝐴</m:t>
                    </m:r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는 초기의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𝐴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&amp;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𝐵</m:t>
                    </m:r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와 같습니다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.</a:t>
                </a:r>
              </a:p>
              <a:p>
                <a:endParaRPr lang="en-US" altLang="ko-KR">
                  <a:solidFill>
                    <a:schemeClr val="bg1"/>
                  </a:solidFill>
                  <a:latin typeface="D2Coding" panose="020B0609020101020101" pitchFamily="49" charset="-127"/>
                  <a:ea typeface="D2Coding" panose="020B0609020101020101" pitchFamily="49" charset="-127"/>
                </a:endParaRPr>
              </a:p>
              <a:p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이 작업을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</m:ctrlPr>
                      </m:fPr>
                      <m:num>
                        <m: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  <m:t>𝑁</m:t>
                        </m:r>
                        <m:d>
                          <m:dPr>
                            <m:ctrlPr>
                              <a:rPr lang="en-US" altLang="ko-KR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D2Coding" panose="020B0609020101020101" pitchFamily="49" charset="-127"/>
                              </a:rPr>
                            </m:ctrlPr>
                          </m:dPr>
                          <m:e>
                            <m:r>
                              <a:rPr lang="en-US" altLang="ko-KR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D2Coding" panose="020B0609020101020101" pitchFamily="49" charset="-127"/>
                              </a:rPr>
                              <m:t>𝑁</m:t>
                            </m:r>
                            <m:r>
                              <a:rPr lang="en-US" altLang="ko-KR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D2Coding" panose="020B0609020101020101" pitchFamily="49" charset="-127"/>
                              </a:rPr>
                              <m:t>−1</m:t>
                            </m:r>
                          </m:e>
                        </m:d>
                      </m:num>
                      <m:den>
                        <m: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  <m:t>2</m:t>
                        </m:r>
                      </m:den>
                    </m:f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번 하면 정렬이 완료됩니다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.</a:t>
                </a:r>
              </a:p>
              <a:p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이를 구현하면 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28.41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점을 받을 수 있습니다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.</a:t>
                </a:r>
              </a:p>
            </p:txBody>
          </p:sp>
        </mc:Choice>
        <mc:Fallback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4326A466-2080-4CF3-96C6-4D32D878CF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4018252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61AA4CB-BF27-4379-8874-94B47B3F1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G: </a:t>
            </a:r>
            <a:r>
              <a:rPr lang="ko-KR" altLang="en-US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논리의 돌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326A466-2080-4CF3-96C6-4D32D878CF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풀이 </a:t>
            </a:r>
            <a:r>
              <a:rPr lang="en-US" altLang="ko-KR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2 (</a:t>
            </a:r>
            <a:r>
              <a:rPr lang="ko-KR" altLang="en-US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약 </a:t>
            </a:r>
            <a:r>
              <a:rPr lang="en-US" altLang="ko-KR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77</a:t>
            </a:r>
            <a:r>
              <a:rPr lang="ko-KR" altLang="en-US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점</a:t>
            </a:r>
            <a:r>
              <a:rPr lang="en-US" altLang="ko-KR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)</a:t>
            </a:r>
          </a:p>
          <a:p>
            <a:r>
              <a:rPr lang="ko-KR" altLang="en-US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추가 비트의 사용을 되도록 줄여야 합니다</a:t>
            </a:r>
            <a:r>
              <a:rPr lang="en-US" altLang="ko-KR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.</a:t>
            </a:r>
          </a:p>
          <a:p>
            <a:r>
              <a:rPr lang="ko-KR" altLang="en-US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먼저 </a:t>
            </a:r>
            <a:r>
              <a:rPr lang="en-US" altLang="ko-KR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16</a:t>
            </a:r>
            <a:r>
              <a:rPr lang="ko-KR" altLang="en-US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번 비트의 값을 추가 비트인 </a:t>
            </a:r>
            <a:r>
              <a:rPr lang="en-US" altLang="ko-KR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17</a:t>
            </a:r>
            <a:r>
              <a:rPr lang="ko-KR" altLang="en-US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번 비트에 저장합니다</a:t>
            </a:r>
            <a:r>
              <a:rPr lang="en-US" altLang="ko-KR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.</a:t>
            </a:r>
          </a:p>
          <a:p>
            <a:r>
              <a:rPr lang="ko-KR" altLang="en-US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이후 </a:t>
            </a:r>
            <a:r>
              <a:rPr lang="en-US" altLang="ko-KR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16</a:t>
            </a:r>
            <a:r>
              <a:rPr lang="ko-KR" altLang="en-US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번 비트를 추가 비트로 활용해 </a:t>
            </a:r>
            <a:r>
              <a:rPr lang="en-US" altLang="ko-KR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1~15</a:t>
            </a:r>
            <a:r>
              <a:rPr lang="ko-KR" altLang="en-US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번 비트를 정렬합니다</a:t>
            </a:r>
            <a:r>
              <a:rPr lang="en-US" altLang="ko-KR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.</a:t>
            </a:r>
          </a:p>
          <a:p>
            <a:r>
              <a:rPr lang="ko-KR" altLang="en-US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마지막으로 </a:t>
            </a:r>
            <a:r>
              <a:rPr lang="en-US" altLang="ko-KR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17</a:t>
            </a:r>
            <a:r>
              <a:rPr lang="ko-KR" altLang="en-US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번 비트를 </a:t>
            </a:r>
            <a:r>
              <a:rPr lang="en-US" altLang="ko-KR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16</a:t>
            </a:r>
            <a:r>
              <a:rPr lang="ko-KR" altLang="en-US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번 비트에 놓고 버블 소트를 시키면</a:t>
            </a:r>
            <a:r>
              <a:rPr lang="en-US" altLang="ko-KR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, </a:t>
            </a:r>
            <a:r>
              <a:rPr lang="ko-KR" altLang="en-US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약 </a:t>
            </a:r>
            <a:r>
              <a:rPr lang="en-US" altLang="ko-KR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77</a:t>
            </a:r>
            <a:r>
              <a:rPr lang="ko-KR" altLang="en-US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점을 받을 수 있습니다</a:t>
            </a:r>
            <a:r>
              <a:rPr lang="en-US" altLang="ko-KR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42752015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61AA4CB-BF27-4379-8874-94B47B3F1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G: </a:t>
            </a:r>
            <a:r>
              <a:rPr lang="ko-KR" altLang="en-US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논리의 돌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4326A466-2080-4CF3-96C6-4D32D878CF9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풀이 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3 (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약 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96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점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)</a:t>
                </a:r>
              </a:p>
              <a:p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기본적인 풀이는 앞과 같습니다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.</a:t>
                </a:r>
              </a:p>
              <a:p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마지막 단계에서 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16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번 비트를 버블 </a:t>
                </a:r>
                <a:r>
                  <a:rPr lang="ko-KR" altLang="en-US" err="1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소트할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 때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, 1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번 비트를 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17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번 비트로 옮겨 두고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, 1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번 비트를 추가 비트로 활용해 </a:t>
                </a:r>
                <a:r>
                  <a:rPr lang="ko-KR" altLang="en-US" err="1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카운팅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 소트를 하면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  <m:t>𝑄</m:t>
                        </m:r>
                      </m:e>
                      <m:sub>
                        <m: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  <m:t>1</m:t>
                        </m:r>
                      </m:sub>
                    </m:sSub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을 크게 줄일 수 있습니다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.</a:t>
                </a:r>
              </a:p>
              <a:p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이때 얻는 점수는 약 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96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점입니다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.</a:t>
                </a:r>
              </a:p>
            </p:txBody>
          </p:sp>
        </mc:Choice>
        <mc:Fallback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4326A466-2080-4CF3-96C6-4D32D878CF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7246493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61AA4CB-BF27-4379-8874-94B47B3F1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G: </a:t>
            </a:r>
            <a:r>
              <a:rPr lang="ko-KR" altLang="en-US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논리의 돌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326A466-2080-4CF3-96C6-4D32D878CF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풀이 </a:t>
            </a:r>
            <a:r>
              <a:rPr lang="en-US" altLang="ko-KR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4 (</a:t>
            </a:r>
            <a:r>
              <a:rPr lang="ko-KR" altLang="en-US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정해</a:t>
            </a:r>
            <a:r>
              <a:rPr lang="en-US" altLang="ko-KR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, 100</a:t>
            </a:r>
            <a:r>
              <a:rPr lang="ko-KR" altLang="en-US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점</a:t>
            </a:r>
            <a:r>
              <a:rPr lang="en-US" altLang="ko-KR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)</a:t>
            </a:r>
          </a:p>
          <a:p>
            <a:r>
              <a:rPr lang="ko-KR" altLang="en-US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정해는 매우 까다로운 </a:t>
            </a:r>
            <a:r>
              <a:rPr lang="ko-KR" altLang="en-US" err="1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카운팅</a:t>
            </a:r>
            <a:r>
              <a:rPr lang="ko-KR" altLang="en-US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 소트를 이용합니다</a:t>
            </a:r>
            <a:r>
              <a:rPr lang="en-US" altLang="ko-KR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.</a:t>
            </a:r>
          </a:p>
          <a:p>
            <a:r>
              <a:rPr lang="ko-KR" altLang="en-US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풀이는 크게 다섯 단계로 나눌 수 있습니다</a:t>
            </a:r>
            <a:r>
              <a:rPr lang="en-US" altLang="ko-KR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76824740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61AA4CB-BF27-4379-8874-94B47B3F1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G: </a:t>
            </a:r>
            <a:r>
              <a:rPr lang="ko-KR" altLang="en-US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논리의 돌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4326A466-2080-4CF3-96C6-4D32D878CF9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1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단계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. 1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의 개수 세기</a:t>
                </a:r>
                <a:endParaRPr lang="en-US" altLang="ko-KR">
                  <a:solidFill>
                    <a:schemeClr val="bg1"/>
                  </a:solidFill>
                  <a:latin typeface="D2Coding" panose="020B0609020101020101" pitchFamily="49" charset="-127"/>
                  <a:ea typeface="D2Coding" panose="020B0609020101020101" pitchFamily="49" charset="-127"/>
                </a:endParaRPr>
              </a:p>
              <a:p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16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번 비트부터 왼쪽으로 가며 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1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의 개수를 셉니다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.</a:t>
                </a:r>
              </a:p>
              <a:p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1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의 개수는 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12~16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번 비트에 저장됩니다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.</a:t>
                </a:r>
              </a:p>
              <a:p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12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번 비트는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  <m:t>2</m:t>
                        </m:r>
                      </m:e>
                      <m:sup>
                        <m: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  <m:t>4</m:t>
                        </m:r>
                      </m:sup>
                    </m:sSup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의 비트이며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, 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모든 수가 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1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일 때만 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1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의 값을 갖게 됩니다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. 13, 14, 15, 16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번 비트는 차례로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  <m:t>2</m:t>
                        </m:r>
                      </m:e>
                      <m:sup>
                        <m: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  <m:t>3</m:t>
                        </m:r>
                      </m:sup>
                    </m:sSup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, </m:t>
                    </m:r>
                    <m:sSup>
                      <m:sSupPr>
                        <m:ctrlP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  <m:t>2</m:t>
                        </m:r>
                      </m:e>
                      <m:sup>
                        <m: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  <m:t>2</m:t>
                        </m:r>
                      </m:sup>
                    </m:sSup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, </m:t>
                    </m:r>
                    <m:sSup>
                      <m:sSupPr>
                        <m:ctrlP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  <m:t>2</m:t>
                        </m:r>
                      </m:e>
                      <m:sup>
                        <m: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  <m:t>1</m:t>
                        </m:r>
                      </m:sup>
                    </m:sSup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, </m:t>
                    </m:r>
                    <m:sSup>
                      <m:sSupPr>
                        <m:ctrlP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  <m:t>2</m:t>
                        </m:r>
                      </m:e>
                      <m:sup>
                        <m: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  <m:t>0</m:t>
                        </m:r>
                      </m:sup>
                    </m:sSup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의 비트입니다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.</a:t>
                </a:r>
              </a:p>
            </p:txBody>
          </p:sp>
        </mc:Choice>
        <mc:Fallback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4326A466-2080-4CF3-96C6-4D32D878CF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381" r="-40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7861040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61AA4CB-BF27-4379-8874-94B47B3F1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G: </a:t>
            </a:r>
            <a:r>
              <a:rPr lang="ko-KR" altLang="en-US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논리의 돌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4326A466-2080-4CF3-96C6-4D32D878CF9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2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단계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. 1~8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번 비트 채우기</a:t>
                </a:r>
                <a:endParaRPr lang="en-US" altLang="ko-KR">
                  <a:solidFill>
                    <a:schemeClr val="bg1"/>
                  </a:solidFill>
                  <a:latin typeface="D2Coding" panose="020B0609020101020101" pitchFamily="49" charset="-127"/>
                  <a:ea typeface="D2Coding" panose="020B0609020101020101" pitchFamily="49" charset="-127"/>
                </a:endParaRPr>
              </a:p>
              <a:p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1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의 개수를 세었으니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, 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왼쪽부터 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0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을 채워 봅시다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.</a:t>
                </a:r>
              </a:p>
              <a:p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(0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의 개수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) + (1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의 개수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) =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𝑁</m:t>
                    </m:r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이라는 성질을 활용합니다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.</a:t>
                </a:r>
              </a:p>
              <a:p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12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번 비트부터 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16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번 </a:t>
                </a:r>
                <a:r>
                  <a:rPr lang="ko-KR" altLang="en-US" err="1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비트까지를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 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1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의 개수 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counter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로 활용했는데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, 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이제 왼쪽에 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0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을 추가할 때마다 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counter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에 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1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을 더합니다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. 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카운터의 값이 정확히 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16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인지는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 12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번 비트의 값으로 알 수 있으니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, 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쿼리의 수가 많이 절약됩니다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.</a:t>
                </a:r>
              </a:p>
            </p:txBody>
          </p:sp>
        </mc:Choice>
        <mc:Fallback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4326A466-2080-4CF3-96C6-4D32D878CF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87212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61AA4CB-BF27-4379-8874-94B47B3F1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Div2B: </a:t>
            </a:r>
            <a:r>
              <a:rPr lang="ko-KR" altLang="en-US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마법의 돌 장난감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4326A466-2080-4CF3-96C6-4D32D878CF9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Subtask 1 (20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점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)</a:t>
                </a:r>
              </a:p>
              <a:p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𝑁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≤10</m:t>
                    </m:r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이므로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𝑂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(</m:t>
                    </m:r>
                    <m:sSup>
                      <m:sSupPr>
                        <m:ctrlP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  <m:t>𝑁</m:t>
                        </m:r>
                      </m:e>
                      <m:sup>
                        <m: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  <m:t>2</m:t>
                        </m:r>
                      </m:sup>
                    </m:sSup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)</m:t>
                    </m:r>
                  </m:oMath>
                </a14:m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 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정도에 해결할 수 있습니다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𝑂</m:t>
                    </m:r>
                    <m:d>
                      <m:dPr>
                        <m:ctrlP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ko-KR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D2Coding" panose="020B0609020101020101" pitchFamily="49" charset="-127"/>
                              </a:rPr>
                            </m:ctrlPr>
                          </m:sSupPr>
                          <m:e>
                            <m:r>
                              <a:rPr lang="en-US" altLang="ko-KR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D2Coding" panose="020B0609020101020101" pitchFamily="49" charset="-127"/>
                              </a:rPr>
                              <m:t>𝑁</m:t>
                            </m:r>
                          </m:e>
                          <m:sup>
                            <m:r>
                              <a:rPr lang="en-US" altLang="ko-KR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D2Coding" panose="020B0609020101020101" pitchFamily="49" charset="-127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 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비교 기반 정렬 알고리즘인 버블 소트를 사용합니다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.</a:t>
                </a:r>
              </a:p>
              <a:p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버블 소트를 하는데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, 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인접한 위치의 두 수 교환 연산을 두 수를 포함한 구간 뒤집기 연산으로 바꿔도 문제가 없습니다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.</a:t>
                </a:r>
              </a:p>
              <a:p>
                <a:pPr marL="0" indent="0" algn="ctr">
                  <a:buNone/>
                </a:pP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[2 1 3] </a:t>
                </a:r>
                <a:r>
                  <a:rPr lang="en-US" altLang="ko-KR">
                    <a:solidFill>
                      <a:schemeClr val="bg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→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 [</a:t>
                </a:r>
                <a:r>
                  <a:rPr lang="en-US" altLang="ko-KR">
                    <a:solidFill>
                      <a:srgbClr val="FF0000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1 2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 3]</a:t>
                </a:r>
              </a:p>
              <a:p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따라서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</m:ctrlPr>
                      </m:fPr>
                      <m:num>
                        <m: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  <m:t>𝑁</m:t>
                        </m:r>
                        <m:d>
                          <m:dPr>
                            <m:ctrlPr>
                              <a:rPr lang="en-US" altLang="ko-KR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D2Coding" panose="020B0609020101020101" pitchFamily="49" charset="-127"/>
                              </a:rPr>
                            </m:ctrlPr>
                          </m:dPr>
                          <m:e>
                            <m:r>
                              <a:rPr lang="en-US" altLang="ko-KR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D2Coding" panose="020B0609020101020101" pitchFamily="49" charset="-127"/>
                              </a:rPr>
                              <m:t>𝑁</m:t>
                            </m:r>
                            <m:r>
                              <a:rPr lang="en-US" altLang="ko-KR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D2Coding" panose="020B0609020101020101" pitchFamily="49" charset="-127"/>
                              </a:rPr>
                              <m:t>−1</m:t>
                            </m:r>
                          </m:e>
                        </m:d>
                      </m:num>
                      <m:den>
                        <m: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  <m:t>2</m:t>
                        </m:r>
                      </m:den>
                    </m:f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=55</m:t>
                    </m:r>
                  </m:oMath>
                </a14:m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 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번 정도의 구간 뒤집기로 해결이 가능합니다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.</a:t>
                </a:r>
              </a:p>
              <a:p>
                <a:endParaRPr lang="en-US" altLang="ko-KR">
                  <a:solidFill>
                    <a:schemeClr val="bg1"/>
                  </a:solidFill>
                  <a:latin typeface="D2Coding" panose="020B0609020101020101" pitchFamily="49" charset="-127"/>
                  <a:ea typeface="D2Coding" panose="020B0609020101020101" pitchFamily="49" charset="-127"/>
                </a:endParaRPr>
              </a:p>
            </p:txBody>
          </p:sp>
        </mc:Choice>
        <mc:Fallback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4326A466-2080-4CF3-96C6-4D32D878CF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2183814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61AA4CB-BF27-4379-8874-94B47B3F1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G: </a:t>
            </a:r>
            <a:r>
              <a:rPr lang="ko-KR" altLang="en-US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논리의 돌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326A466-2080-4CF3-96C6-4D32D878CF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altLang="ko-KR">
                <a:solidFill>
                  <a:schemeClr val="bg1"/>
                </a:solidFill>
                <a:latin typeface="D2Coding" panose="020B0609020101020101" pitchFamily="49" charset="-127"/>
                <a:ea typeface="D2Coding"/>
              </a:rPr>
              <a:t>3</a:t>
            </a:r>
            <a:r>
              <a:rPr lang="ko-KR" altLang="en-US">
                <a:solidFill>
                  <a:schemeClr val="bg1"/>
                </a:solidFill>
                <a:latin typeface="D2Coding" panose="020B0609020101020101" pitchFamily="49" charset="-127"/>
                <a:ea typeface="D2Coding"/>
              </a:rPr>
              <a:t>단계</a:t>
            </a:r>
            <a:r>
              <a:rPr lang="en-US" altLang="ko-KR">
                <a:solidFill>
                  <a:schemeClr val="bg1"/>
                </a:solidFill>
                <a:latin typeface="D2Coding" panose="020B0609020101020101" pitchFamily="49" charset="-127"/>
                <a:ea typeface="D2Coding"/>
              </a:rPr>
              <a:t>. </a:t>
            </a:r>
            <a:r>
              <a:rPr lang="ko-KR" altLang="en-US">
                <a:solidFill>
                  <a:schemeClr val="bg1"/>
                </a:solidFill>
                <a:latin typeface="D2Coding" panose="020B0609020101020101" pitchFamily="49" charset="-127"/>
                <a:ea typeface="D2Coding"/>
              </a:rPr>
              <a:t>카운터 비트 줄이기 </a:t>
            </a:r>
            <a:r>
              <a:rPr lang="en-US" altLang="ko-KR">
                <a:solidFill>
                  <a:schemeClr val="bg1"/>
                </a:solidFill>
                <a:latin typeface="D2Coding" panose="020B0609020101020101" pitchFamily="49" charset="-127"/>
                <a:ea typeface="D2Coding"/>
              </a:rPr>
              <a:t>&amp; 9, 10</a:t>
            </a:r>
            <a:r>
              <a:rPr lang="ko-KR" altLang="en-US">
                <a:solidFill>
                  <a:schemeClr val="bg1"/>
                </a:solidFill>
                <a:latin typeface="D2Coding" panose="020B0609020101020101" pitchFamily="49" charset="-127"/>
                <a:ea typeface="D2Coding"/>
              </a:rPr>
              <a:t>번 비트 채우기</a:t>
            </a:r>
            <a:endParaRPr lang="en-US" altLang="ko-KR">
              <a:solidFill>
                <a:schemeClr val="bg1"/>
              </a:solidFill>
              <a:latin typeface="D2Coding" panose="020B0609020101020101" pitchFamily="49" charset="-127"/>
              <a:ea typeface="D2Coding"/>
            </a:endParaRPr>
          </a:p>
          <a:p>
            <a:r>
              <a:rPr lang="ko-KR" altLang="en-US">
                <a:solidFill>
                  <a:schemeClr val="bg1"/>
                </a:solidFill>
                <a:latin typeface="D2Coding" panose="020B0609020101020101" pitchFamily="49" charset="-127"/>
                <a:ea typeface="D2Coding"/>
              </a:rPr>
              <a:t>카운터는 현재 </a:t>
            </a:r>
            <a:r>
              <a:rPr lang="en-US" altLang="ko-KR">
                <a:solidFill>
                  <a:schemeClr val="bg1"/>
                </a:solidFill>
                <a:latin typeface="D2Coding" panose="020B0609020101020101" pitchFamily="49" charset="-127"/>
                <a:ea typeface="D2Coding"/>
              </a:rPr>
              <a:t>5</a:t>
            </a:r>
            <a:r>
              <a:rPr lang="ko-KR" altLang="en-US">
                <a:solidFill>
                  <a:schemeClr val="bg1"/>
                </a:solidFill>
                <a:latin typeface="D2Coding" panose="020B0609020101020101" pitchFamily="49" charset="-127"/>
                <a:ea typeface="D2Coding"/>
              </a:rPr>
              <a:t>개의 비트를 차지하고 있습니다</a:t>
            </a:r>
            <a:r>
              <a:rPr lang="en-US" altLang="ko-KR">
                <a:solidFill>
                  <a:schemeClr val="bg1"/>
                </a:solidFill>
                <a:latin typeface="D2Coding" panose="020B0609020101020101" pitchFamily="49" charset="-127"/>
                <a:ea typeface="D2Coding"/>
              </a:rPr>
              <a:t>.</a:t>
            </a:r>
          </a:p>
          <a:p>
            <a:r>
              <a:rPr lang="ko-KR" altLang="en-US">
                <a:solidFill>
                  <a:schemeClr val="bg1"/>
                </a:solidFill>
                <a:latin typeface="D2Coding" panose="020B0609020101020101" pitchFamily="49" charset="-127"/>
                <a:ea typeface="D2Coding"/>
              </a:rPr>
              <a:t>카운터의 수는 </a:t>
            </a:r>
            <a:r>
              <a:rPr lang="en-US" altLang="ko-KR">
                <a:solidFill>
                  <a:schemeClr val="bg1"/>
                </a:solidFill>
                <a:latin typeface="D2Coding" panose="020B0609020101020101" pitchFamily="49" charset="-127"/>
                <a:ea typeface="D2Coding"/>
              </a:rPr>
              <a:t>8~16</a:t>
            </a:r>
            <a:r>
              <a:rPr lang="ko-KR" altLang="en-US">
                <a:solidFill>
                  <a:schemeClr val="bg1"/>
                </a:solidFill>
                <a:latin typeface="D2Coding" panose="020B0609020101020101" pitchFamily="49" charset="-127"/>
                <a:ea typeface="D2Coding"/>
              </a:rPr>
              <a:t>의 범위에 속해 있습니다</a:t>
            </a:r>
            <a:r>
              <a:rPr lang="en-US" altLang="ko-KR">
                <a:solidFill>
                  <a:schemeClr val="bg1"/>
                </a:solidFill>
                <a:latin typeface="D2Coding" panose="020B0609020101020101" pitchFamily="49" charset="-127"/>
                <a:ea typeface="D2Coding"/>
              </a:rPr>
              <a:t>. </a:t>
            </a:r>
            <a:r>
              <a:rPr lang="ko-KR" altLang="en-US">
                <a:solidFill>
                  <a:schemeClr val="bg1"/>
                </a:solidFill>
                <a:latin typeface="D2Coding" panose="020B0609020101020101" pitchFamily="49" charset="-127"/>
                <a:ea typeface="D2Coding"/>
              </a:rPr>
              <a:t>따라서 카운터에서 </a:t>
            </a:r>
            <a:r>
              <a:rPr lang="en-US" altLang="ko-KR">
                <a:solidFill>
                  <a:schemeClr val="bg1"/>
                </a:solidFill>
                <a:latin typeface="D2Coding" panose="020B0609020101020101" pitchFamily="49" charset="-127"/>
                <a:ea typeface="D2Coding"/>
              </a:rPr>
              <a:t>8</a:t>
            </a:r>
            <a:r>
              <a:rPr lang="ko-KR" altLang="en-US">
                <a:solidFill>
                  <a:schemeClr val="bg1"/>
                </a:solidFill>
                <a:latin typeface="D2Coding" panose="020B0609020101020101" pitchFamily="49" charset="-127"/>
                <a:ea typeface="D2Coding"/>
              </a:rPr>
              <a:t>을 빼면</a:t>
            </a:r>
            <a:r>
              <a:rPr lang="en-US" altLang="ko-KR">
                <a:solidFill>
                  <a:schemeClr val="bg1"/>
                </a:solidFill>
                <a:latin typeface="D2Coding" panose="020B0609020101020101" pitchFamily="49" charset="-127"/>
                <a:ea typeface="D2Coding"/>
              </a:rPr>
              <a:t>, 12</a:t>
            </a:r>
            <a:r>
              <a:rPr lang="ko-KR" altLang="en-US">
                <a:solidFill>
                  <a:schemeClr val="bg1"/>
                </a:solidFill>
                <a:latin typeface="D2Coding" panose="020B0609020101020101" pitchFamily="49" charset="-127"/>
                <a:ea typeface="D2Coding"/>
              </a:rPr>
              <a:t>번 비트를 자유롭게 만들 수 있습니다</a:t>
            </a:r>
            <a:r>
              <a:rPr lang="en-US" altLang="ko-KR">
                <a:solidFill>
                  <a:schemeClr val="bg1"/>
                </a:solidFill>
                <a:latin typeface="D2Coding" panose="020B0609020101020101" pitchFamily="49" charset="-127"/>
                <a:ea typeface="D2Coding"/>
              </a:rPr>
              <a:t>.</a:t>
            </a:r>
          </a:p>
          <a:p>
            <a:r>
              <a:rPr lang="en-US" altLang="ko-KR">
                <a:solidFill>
                  <a:schemeClr val="bg1"/>
                </a:solidFill>
                <a:latin typeface="D2Coding" panose="020B0609020101020101" pitchFamily="49" charset="-127"/>
                <a:ea typeface="D2Coding"/>
              </a:rPr>
              <a:t>8</a:t>
            </a:r>
            <a:r>
              <a:rPr lang="ko-KR" altLang="en-US">
                <a:solidFill>
                  <a:schemeClr val="bg1"/>
                </a:solidFill>
                <a:latin typeface="D2Coding" panose="020B0609020101020101" pitchFamily="49" charset="-127"/>
                <a:ea typeface="D2Coding"/>
              </a:rPr>
              <a:t>을 빼는 것은 단순히 </a:t>
            </a:r>
            <a:r>
              <a:rPr lang="en-US" altLang="ko-KR">
                <a:solidFill>
                  <a:schemeClr val="bg1"/>
                </a:solidFill>
                <a:latin typeface="D2Coding" panose="020B0609020101020101" pitchFamily="49" charset="-127"/>
                <a:ea typeface="D2Coding"/>
              </a:rPr>
              <a:t>13</a:t>
            </a:r>
            <a:r>
              <a:rPr lang="ko-KR" altLang="en-US">
                <a:solidFill>
                  <a:schemeClr val="bg1"/>
                </a:solidFill>
                <a:latin typeface="D2Coding" panose="020B0609020101020101" pitchFamily="49" charset="-127"/>
                <a:ea typeface="D2Coding"/>
              </a:rPr>
              <a:t>번 비트에 </a:t>
            </a:r>
            <a:r>
              <a:rPr lang="en-US" altLang="ko-KR">
                <a:solidFill>
                  <a:schemeClr val="bg1"/>
                </a:solidFill>
                <a:latin typeface="D2Coding" panose="020B0609020101020101" pitchFamily="49" charset="-127"/>
                <a:ea typeface="D2Coding"/>
              </a:rPr>
              <a:t>12</a:t>
            </a:r>
            <a:r>
              <a:rPr lang="ko-KR" altLang="en-US">
                <a:solidFill>
                  <a:schemeClr val="bg1"/>
                </a:solidFill>
                <a:latin typeface="D2Coding" panose="020B0609020101020101" pitchFamily="49" charset="-127"/>
                <a:ea typeface="D2Coding"/>
              </a:rPr>
              <a:t>번 비트를 대입하면 가능합니다</a:t>
            </a:r>
            <a:r>
              <a:rPr lang="en-US" altLang="ko-KR">
                <a:solidFill>
                  <a:schemeClr val="bg1"/>
                </a:solidFill>
                <a:latin typeface="D2Coding" panose="020B0609020101020101" pitchFamily="49" charset="-127"/>
                <a:ea typeface="D2Coding"/>
              </a:rPr>
              <a:t>.</a:t>
            </a:r>
          </a:p>
          <a:p>
            <a:r>
              <a:rPr lang="ko-KR" altLang="en-US">
                <a:solidFill>
                  <a:schemeClr val="bg1"/>
                </a:solidFill>
                <a:latin typeface="D2Coding" panose="020B0609020101020101" pitchFamily="49" charset="-127"/>
                <a:ea typeface="D2Coding"/>
              </a:rPr>
              <a:t>이후 앞과 같은 방법으로 </a:t>
            </a:r>
            <a:r>
              <a:rPr lang="en-US" altLang="ko-KR">
                <a:solidFill>
                  <a:schemeClr val="bg1"/>
                </a:solidFill>
                <a:latin typeface="D2Coding" panose="020B0609020101020101" pitchFamily="49" charset="-127"/>
                <a:ea typeface="D2Coding"/>
              </a:rPr>
              <a:t>9, 10</a:t>
            </a:r>
            <a:r>
              <a:rPr lang="ko-KR" altLang="en-US">
                <a:solidFill>
                  <a:schemeClr val="bg1"/>
                </a:solidFill>
                <a:latin typeface="D2Coding" panose="020B0609020101020101" pitchFamily="49" charset="-127"/>
                <a:ea typeface="D2Coding"/>
              </a:rPr>
              <a:t>번 비트를 채울 수 있습니다</a:t>
            </a:r>
            <a:r>
              <a:rPr lang="en-US" altLang="ko-KR">
                <a:solidFill>
                  <a:schemeClr val="bg1"/>
                </a:solidFill>
                <a:latin typeface="D2Coding" panose="020B0609020101020101" pitchFamily="49" charset="-127"/>
                <a:ea typeface="D2Coding"/>
              </a:rPr>
              <a:t>. </a:t>
            </a:r>
            <a:r>
              <a:rPr lang="ko-KR" altLang="en-US">
                <a:solidFill>
                  <a:schemeClr val="bg1"/>
                </a:solidFill>
                <a:latin typeface="D2Coding" panose="020B0609020101020101" pitchFamily="49" charset="-127"/>
                <a:ea typeface="D2Coding"/>
              </a:rPr>
              <a:t>카운터에 </a:t>
            </a:r>
            <a:r>
              <a:rPr lang="en-US" altLang="ko-KR">
                <a:solidFill>
                  <a:schemeClr val="bg1"/>
                </a:solidFill>
                <a:latin typeface="D2Coding" panose="020B0609020101020101" pitchFamily="49" charset="-127"/>
                <a:ea typeface="D2Coding"/>
              </a:rPr>
              <a:t>1</a:t>
            </a:r>
            <a:r>
              <a:rPr lang="ko-KR" altLang="en-US">
                <a:solidFill>
                  <a:schemeClr val="bg1"/>
                </a:solidFill>
                <a:latin typeface="D2Coding" panose="020B0609020101020101" pitchFamily="49" charset="-127"/>
                <a:ea typeface="D2Coding"/>
              </a:rPr>
              <a:t>을 더하는 과정에서 두 개의 임시 비트가 필요하므로</a:t>
            </a:r>
            <a:r>
              <a:rPr lang="en-US" altLang="ko-KR">
                <a:solidFill>
                  <a:schemeClr val="bg1"/>
                </a:solidFill>
                <a:latin typeface="D2Coding" panose="020B0609020101020101" pitchFamily="49" charset="-127"/>
                <a:ea typeface="D2Coding"/>
              </a:rPr>
              <a:t>, </a:t>
            </a:r>
            <a:r>
              <a:rPr lang="ko-KR" altLang="en-US">
                <a:solidFill>
                  <a:schemeClr val="bg1"/>
                </a:solidFill>
                <a:latin typeface="D2Coding" panose="020B0609020101020101" pitchFamily="49" charset="-127"/>
                <a:ea typeface="D2Coding"/>
              </a:rPr>
              <a:t>추가 비트 없이는 </a:t>
            </a:r>
            <a:r>
              <a:rPr lang="en-US" altLang="ko-KR">
                <a:solidFill>
                  <a:schemeClr val="bg1"/>
                </a:solidFill>
                <a:latin typeface="D2Coding" panose="020B0609020101020101" pitchFamily="49" charset="-127"/>
                <a:ea typeface="D2Coding"/>
              </a:rPr>
              <a:t>10</a:t>
            </a:r>
            <a:r>
              <a:rPr lang="ko-KR" altLang="en-US">
                <a:solidFill>
                  <a:schemeClr val="bg1"/>
                </a:solidFill>
                <a:latin typeface="D2Coding" panose="020B0609020101020101" pitchFamily="49" charset="-127"/>
                <a:ea typeface="D2Coding"/>
              </a:rPr>
              <a:t>번 </a:t>
            </a:r>
            <a:r>
              <a:rPr lang="ko-KR" altLang="en-US" err="1">
                <a:solidFill>
                  <a:schemeClr val="bg1"/>
                </a:solidFill>
                <a:latin typeface="D2Coding" panose="020B0609020101020101" pitchFamily="49" charset="-127"/>
                <a:ea typeface="D2Coding"/>
              </a:rPr>
              <a:t>비트까지밖에</a:t>
            </a:r>
            <a:r>
              <a:rPr lang="ko-KR" altLang="en-US">
                <a:solidFill>
                  <a:schemeClr val="bg1"/>
                </a:solidFill>
                <a:latin typeface="D2Coding" panose="020B0609020101020101" pitchFamily="49" charset="-127"/>
                <a:ea typeface="D2Coding"/>
              </a:rPr>
              <a:t> 채우지 못합니다</a:t>
            </a:r>
            <a:r>
              <a:rPr lang="en-US" altLang="ko-KR">
                <a:solidFill>
                  <a:schemeClr val="bg1"/>
                </a:solidFill>
                <a:latin typeface="D2Coding" panose="020B0609020101020101" pitchFamily="49" charset="-127"/>
                <a:ea typeface="D2Coding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05165982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61AA4CB-BF27-4379-8874-94B47B3F1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G: </a:t>
            </a:r>
            <a:r>
              <a:rPr lang="ko-KR" altLang="en-US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논리의 돌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326A466-2080-4CF3-96C6-4D32D878CF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4</a:t>
            </a:r>
            <a:r>
              <a:rPr lang="ko-KR" altLang="en-US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단계</a:t>
            </a:r>
            <a:r>
              <a:rPr lang="en-US" altLang="ko-KR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. </a:t>
            </a:r>
            <a:r>
              <a:rPr lang="ko-KR" altLang="en-US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카운터 양식 바꾸기 </a:t>
            </a:r>
            <a:r>
              <a:rPr lang="en-US" altLang="ko-KR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&amp; 11, 12</a:t>
            </a:r>
            <a:r>
              <a:rPr lang="ko-KR" altLang="en-US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번 비트 채우기</a:t>
            </a:r>
            <a:endParaRPr lang="en-US" altLang="ko-KR">
              <a:solidFill>
                <a:schemeClr val="bg1"/>
              </a:solidFill>
              <a:latin typeface="D2Coding" panose="020B0609020101020101" pitchFamily="49" charset="-127"/>
              <a:ea typeface="D2Coding" panose="020B0609020101020101" pitchFamily="49" charset="-127"/>
            </a:endParaRPr>
          </a:p>
          <a:p>
            <a:r>
              <a:rPr lang="ko-KR" altLang="en-US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이제는 더 이상 기존의 방식으로 정렬이 불가능합니다</a:t>
            </a:r>
            <a:r>
              <a:rPr lang="en-US" altLang="ko-KR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.</a:t>
            </a:r>
          </a:p>
          <a:p>
            <a:r>
              <a:rPr lang="ko-KR" altLang="en-US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카운터에서 </a:t>
            </a:r>
            <a:r>
              <a:rPr lang="en-US" altLang="ko-KR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1</a:t>
            </a:r>
            <a:r>
              <a:rPr lang="ko-KR" altLang="en-US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을 빼면</a:t>
            </a:r>
            <a:r>
              <a:rPr lang="en-US" altLang="ko-KR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, </a:t>
            </a:r>
            <a:r>
              <a:rPr lang="ko-KR" altLang="en-US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카운터의 값은 </a:t>
            </a:r>
            <a:r>
              <a:rPr lang="en-US" altLang="ko-KR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1~7 </a:t>
            </a:r>
            <a:r>
              <a:rPr lang="ko-KR" altLang="en-US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사이이므로 </a:t>
            </a:r>
            <a:r>
              <a:rPr lang="en-US" altLang="ko-KR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3</a:t>
            </a:r>
            <a:r>
              <a:rPr lang="ko-KR" altLang="en-US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개의 비트만을 사용하게 되고</a:t>
            </a:r>
            <a:r>
              <a:rPr lang="en-US" altLang="ko-KR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, 13</a:t>
            </a:r>
            <a:r>
              <a:rPr lang="ko-KR" altLang="en-US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번 비트를 자유롭게 만들 수 있습니다</a:t>
            </a:r>
            <a:r>
              <a:rPr lang="en-US" altLang="ko-KR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.</a:t>
            </a:r>
          </a:p>
          <a:p>
            <a:r>
              <a:rPr lang="ko-KR" altLang="en-US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이제 </a:t>
            </a:r>
            <a:r>
              <a:rPr lang="en-US" altLang="ko-KR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11, 12</a:t>
            </a:r>
            <a:r>
              <a:rPr lang="ko-KR" altLang="en-US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번 비트는 </a:t>
            </a:r>
            <a:r>
              <a:rPr lang="en-US" altLang="ko-KR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14~16</a:t>
            </a:r>
            <a:r>
              <a:rPr lang="ko-KR" altLang="en-US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번 비트를 모두 </a:t>
            </a:r>
            <a:r>
              <a:rPr lang="en-US" altLang="ko-KR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AND</a:t>
            </a:r>
            <a:r>
              <a:rPr lang="ko-KR" altLang="en-US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한 값의 반대 비트로 정의됩니다</a:t>
            </a:r>
            <a:r>
              <a:rPr lang="en-US" altLang="ko-KR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. </a:t>
            </a:r>
            <a:r>
              <a:rPr lang="ko-KR" altLang="en-US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기존과 마찬가지로 </a:t>
            </a:r>
            <a:r>
              <a:rPr lang="en-US" altLang="ko-KR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0</a:t>
            </a:r>
            <a:r>
              <a:rPr lang="ko-KR" altLang="en-US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을 왼쪽에 추가할 때마다 카운터에 </a:t>
            </a:r>
            <a:r>
              <a:rPr lang="en-US" altLang="ko-KR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1</a:t>
            </a:r>
            <a:r>
              <a:rPr lang="ko-KR" altLang="en-US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을 더합니다</a:t>
            </a:r>
            <a:r>
              <a:rPr lang="en-US" altLang="ko-KR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. </a:t>
            </a:r>
            <a:r>
              <a:rPr lang="ko-KR" altLang="en-US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이때 </a:t>
            </a:r>
            <a:r>
              <a:rPr lang="en-US" altLang="ko-KR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12</a:t>
            </a:r>
            <a:r>
              <a:rPr lang="ko-KR" altLang="en-US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번 비트 정렬 과정에서는 추가 비트를 몇 번 사용할 수밖에 없습니다</a:t>
            </a:r>
            <a:r>
              <a:rPr lang="en-US" altLang="ko-KR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29530630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61AA4CB-BF27-4379-8874-94B47B3F1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G: </a:t>
            </a:r>
            <a:r>
              <a:rPr lang="ko-KR" altLang="en-US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논리의 돌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4326A466-2080-4CF3-96C6-4D32D878CF9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5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단계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. 13~16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번 비트 채우기</a:t>
                </a:r>
                <a:endParaRPr lang="en-US" altLang="ko-KR">
                  <a:solidFill>
                    <a:schemeClr val="bg1"/>
                  </a:solidFill>
                  <a:latin typeface="D2Coding" panose="020B0609020101020101" pitchFamily="49" charset="-127"/>
                  <a:ea typeface="D2Coding" panose="020B0609020101020101" pitchFamily="49" charset="-127"/>
                </a:endParaRPr>
              </a:p>
              <a:p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14~16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번 비트는 아래 상황 중 하나입니다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.</a:t>
                </a:r>
              </a:p>
              <a:p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111 / 110 / 101 / 100 / 011</a:t>
                </a:r>
              </a:p>
              <a:p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7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번의 추가 비트 없는 연산과 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3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번의 추가 비트 연산으로 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13~16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번 비트를 정렬할 수 있습니다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. 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이 과정은 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casework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를 통해 얻어낼 수 있습니다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.</a:t>
                </a:r>
              </a:p>
              <a:p>
                <a:endParaRPr lang="en-US" altLang="ko-KR">
                  <a:solidFill>
                    <a:schemeClr val="bg1"/>
                  </a:solidFill>
                  <a:latin typeface="D2Coding" panose="020B0609020101020101" pitchFamily="49" charset="-127"/>
                  <a:ea typeface="D2Coding" panose="020B0609020101020101" pitchFamily="49" charset="-127"/>
                </a:endParaRPr>
              </a:p>
              <a:p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여기까지 이용한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𝑄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=311, </m:t>
                    </m:r>
                    <m:sSub>
                      <m:sSubPr>
                        <m:ctrlP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  <m:t>𝑄</m:t>
                        </m:r>
                      </m:e>
                      <m:sub>
                        <m: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  <m:t>1</m:t>
                        </m:r>
                      </m:sub>
                    </m:sSub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=16</m:t>
                    </m:r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으로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 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만점을 받을 수 있습니다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.</a:t>
                </a:r>
              </a:p>
            </p:txBody>
          </p:sp>
        </mc:Choice>
        <mc:Fallback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4326A466-2080-4CF3-96C6-4D32D878CF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381" b="-14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3661250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61AA4CB-BF27-4379-8874-94B47B3F1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G: </a:t>
            </a:r>
            <a:r>
              <a:rPr lang="ko-KR" altLang="en-US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논리의 돌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4326A466-2080-4CF3-96C6-4D32D878CF9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만점을 받은 한 참가자는 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pancake sorting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을 이용했습니다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.</a:t>
                </a:r>
              </a:p>
              <a:p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이외에도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𝑄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 panose="020B0609020101020101" pitchFamily="49" charset="-127"/>
                      </a:rPr>
                      <m:t>+4</m:t>
                    </m:r>
                    <m:sSub>
                      <m:sSubPr>
                        <m:ctrlP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  <m:t>𝑄</m:t>
                        </m:r>
                      </m:e>
                      <m:sub>
                        <m: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D2Coding" panose="020B0609020101020101" pitchFamily="49" charset="-127"/>
                          </a:rPr>
                          <m:t>1</m:t>
                        </m:r>
                      </m:sub>
                    </m:sSub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을 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375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보다 크게 줄일 수 있는 것으로 보입니다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.</a:t>
                </a:r>
              </a:p>
              <a:p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대회 시간 안에 사람이 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100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점을 받을 수 있는 문제를 지향했기 때문에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, 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정해는 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3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시간보다 적은 시간 안에 완성되었습니다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 panose="020B0609020101020101" pitchFamily="49" charset="-127"/>
                  </a:rPr>
                  <a:t>.</a:t>
                </a:r>
              </a:p>
            </p:txBody>
          </p:sp>
        </mc:Choice>
        <mc:Fallback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4326A466-2080-4CF3-96C6-4D32D878CF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7390814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61AA4CB-BF27-4379-8874-94B47B3F1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solidFill>
                  <a:schemeClr val="bg1"/>
                </a:solidFill>
                <a:latin typeface="D2Coding" panose="020B0609020101020101" pitchFamily="49" charset="-127"/>
                <a:ea typeface="D2Coding"/>
              </a:rPr>
              <a:t>H: </a:t>
            </a:r>
            <a:r>
              <a:rPr lang="ko-KR" altLang="en-US">
                <a:solidFill>
                  <a:schemeClr val="bg1"/>
                </a:solidFill>
                <a:latin typeface="D2Coding" panose="020B0609020101020101" pitchFamily="49" charset="-127"/>
                <a:ea typeface="D2Coding"/>
              </a:rPr>
              <a:t>트리</a:t>
            </a:r>
            <a:r>
              <a:rPr lang="en-US" altLang="ko-KR">
                <a:solidFill>
                  <a:schemeClr val="bg1"/>
                </a:solidFill>
                <a:latin typeface="D2Coding" panose="020B0609020101020101" pitchFamily="49" charset="-127"/>
                <a:ea typeface="D2Coding"/>
              </a:rPr>
              <a:t> </a:t>
            </a:r>
            <a:r>
              <a:rPr lang="ko-KR" altLang="en-US">
                <a:solidFill>
                  <a:schemeClr val="bg1"/>
                </a:solidFill>
                <a:latin typeface="D2Coding" panose="020B0609020101020101" pitchFamily="49" charset="-127"/>
                <a:ea typeface="D2Coding"/>
              </a:rPr>
              <a:t>정리하기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326A466-2080-4CF3-96C6-4D32D878CF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출제자</a:t>
            </a:r>
            <a:r>
              <a:rPr lang="en-US" altLang="ko-KR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: </a:t>
            </a:r>
            <a:r>
              <a:rPr lang="en-US" altLang="ko-KR" err="1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azberjibiou</a:t>
            </a:r>
            <a:endParaRPr lang="en-US" altLang="ko-KR">
              <a:solidFill>
                <a:schemeClr val="bg1"/>
              </a:solidFill>
              <a:latin typeface="D2Coding" panose="020B0609020101020101" pitchFamily="49" charset="-127"/>
              <a:ea typeface="D2Coding" panose="020B0609020101020101" pitchFamily="49" charset="-127"/>
            </a:endParaRPr>
          </a:p>
          <a:p>
            <a:r>
              <a:rPr lang="ko-KR" altLang="en-US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푼 사람 수</a:t>
            </a:r>
            <a:r>
              <a:rPr lang="en-US" altLang="ko-KR">
                <a:solidFill>
                  <a:schemeClr val="bg1"/>
                </a:solidFill>
                <a:latin typeface="D2Coding" panose="020B0609020101020101" pitchFamily="49" charset="-127"/>
                <a:ea typeface="D2Coding" panose="020B0609020101020101" pitchFamily="49" charset="-127"/>
              </a:rPr>
              <a:t>: 10</a:t>
            </a:r>
            <a:endParaRPr lang="ko-KR" altLang="en-US">
              <a:solidFill>
                <a:schemeClr val="bg1"/>
              </a:solidFill>
              <a:latin typeface="D2Coding" panose="020B0609020101020101" pitchFamily="49" charset="-127"/>
              <a:ea typeface="D2Coding" panose="020B0609020101020101" pitchFamily="49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15637860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61AA4CB-BF27-4379-8874-94B47B3F1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solidFill>
                  <a:schemeClr val="bg1"/>
                </a:solidFill>
                <a:latin typeface="D2Coding" panose="020B0609020101020101" pitchFamily="49" charset="-127"/>
                <a:ea typeface="D2Coding"/>
              </a:rPr>
              <a:t>H: </a:t>
            </a:r>
            <a:r>
              <a:rPr lang="ko-KR" altLang="en-US">
                <a:solidFill>
                  <a:schemeClr val="bg1"/>
                </a:solidFill>
                <a:latin typeface="D2Coding" panose="020B0609020101020101" pitchFamily="49" charset="-127"/>
                <a:ea typeface="D2Coding"/>
              </a:rPr>
              <a:t>트리</a:t>
            </a:r>
            <a:r>
              <a:rPr lang="en-US" altLang="ko-KR">
                <a:solidFill>
                  <a:schemeClr val="bg1"/>
                </a:solidFill>
                <a:latin typeface="D2Coding" panose="020B0609020101020101" pitchFamily="49" charset="-127"/>
                <a:ea typeface="D2Coding"/>
              </a:rPr>
              <a:t> </a:t>
            </a:r>
            <a:r>
              <a:rPr lang="ko-KR" altLang="en-US">
                <a:solidFill>
                  <a:schemeClr val="bg1"/>
                </a:solidFill>
                <a:latin typeface="D2Coding" panose="020B0609020101020101" pitchFamily="49" charset="-127"/>
                <a:ea typeface="D2Coding"/>
              </a:rPr>
              <a:t>정리하기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4326A466-2080-4CF3-96C6-4D32D878CF9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 vert="horz" lIns="91440" tIns="45720" rIns="91440" bIns="45720" rtlCol="0" anchor="t">
                <a:normAutofit/>
              </a:bodyPr>
              <a:lstStyle/>
              <a:p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/>
                  </a:rPr>
                  <a:t>본문</a:t>
                </a:r>
              </a:p>
              <a:p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/>
                  </a:rPr>
                  <a:t>정점 </a:t>
                </a:r>
                <a:r>
                  <a:rPr lang="ko-KR" altLang="en-US" err="1">
                    <a:solidFill>
                      <a:schemeClr val="bg1"/>
                    </a:solidFill>
                    <a:latin typeface="D2Coding" panose="020B0609020101020101" pitchFamily="49" charset="-127"/>
                    <a:ea typeface="D2Coding"/>
                  </a:rPr>
                  <a:t>N개의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/>
                  </a:rPr>
                  <a:t> 트리가 주어집니다.</a:t>
                </a:r>
              </a:p>
              <a:p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/>
                  </a:rPr>
                  <a:t>하나의 시행으로 어떤 서로 다른 정점 </a:t>
                </a:r>
                <a14:m>
                  <m:oMath xmlns:m="http://schemas.openxmlformats.org/officeDocument/2006/math">
                    <m:r>
                      <a:rPr lang="ko-KR" altLang="en-US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/>
                      </a:rPr>
                      <m:t>𝑎</m:t>
                    </m:r>
                    <m:r>
                      <a:rPr lang="ko-KR" altLang="en-US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/>
                      </a:rPr>
                      <m:t>, </m:t>
                    </m:r>
                    <m:r>
                      <a:rPr lang="ko-KR" altLang="en-US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/>
                      </a:rPr>
                      <m:t>𝑏</m:t>
                    </m:r>
                    <m:r>
                      <a:rPr lang="ko-KR" altLang="en-US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/>
                      </a:rPr>
                      <m:t>, </m:t>
                    </m:r>
                    <m:r>
                      <a:rPr lang="ko-KR" altLang="en-US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/>
                      </a:rPr>
                      <m:t>𝑐</m:t>
                    </m:r>
                    <m:r>
                      <a:rPr lang="ko-KR" altLang="en-US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/>
                      </a:rPr>
                      <m:t>, </m:t>
                    </m:r>
                    <m:r>
                      <a:rPr lang="ko-KR" altLang="en-US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/>
                      </a:rPr>
                      <m:t>𝑑</m:t>
                    </m:r>
                  </m:oMath>
                </a14:m>
                <a:r>
                  <a:rPr lang="ko-KR" altLang="en-US" err="1">
                    <a:solidFill>
                      <a:schemeClr val="bg1"/>
                    </a:solidFill>
                    <a:latin typeface="D2Coding" panose="020B0609020101020101" pitchFamily="49" charset="-127"/>
                    <a:ea typeface="D2Coding"/>
                  </a:rPr>
                  <a:t>에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/>
                  </a:rPr>
                  <a:t> 대해서 </a:t>
                </a:r>
                <a14:m>
                  <m:oMath xmlns:m="http://schemas.openxmlformats.org/officeDocument/2006/math">
                    <m:r>
                      <a:rPr lang="ko-KR" altLang="en-US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/>
                      </a:rPr>
                      <m:t>𝑎</m:t>
                    </m:r>
                    <m:r>
                      <a:rPr lang="ko-KR" altLang="en-US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/>
                      </a:rPr>
                      <m:t>−</m:t>
                    </m:r>
                    <m:r>
                      <a:rPr lang="ko-KR" altLang="en-US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/>
                      </a:rPr>
                      <m:t>𝑏</m:t>
                    </m:r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/>
                  </a:rPr>
                  <a:t>, </a:t>
                </a:r>
                <a14:m>
                  <m:oMath xmlns:m="http://schemas.openxmlformats.org/officeDocument/2006/math">
                    <m:r>
                      <a:rPr lang="ko-KR" altLang="en-US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/>
                      </a:rPr>
                      <m:t>𝑏</m:t>
                    </m:r>
                    <m:r>
                      <a:rPr lang="ko-KR" altLang="en-US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/>
                      </a:rPr>
                      <m:t>−</m:t>
                    </m:r>
                    <m:r>
                      <a:rPr lang="ko-KR" altLang="en-US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/>
                      </a:rPr>
                      <m:t>𝑐</m:t>
                    </m:r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/>
                  </a:rPr>
                  <a:t>, </a:t>
                </a:r>
                <a14:m>
                  <m:oMath xmlns:m="http://schemas.openxmlformats.org/officeDocument/2006/math">
                    <m:r>
                      <a:rPr lang="ko-KR" altLang="en-US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/>
                      </a:rPr>
                      <m:t>𝑐</m:t>
                    </m:r>
                    <m:r>
                      <a:rPr lang="ko-KR" altLang="en-US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/>
                      </a:rPr>
                      <m:t>−</m:t>
                    </m:r>
                    <m:r>
                      <a:rPr lang="ko-KR" altLang="en-US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/>
                      </a:rPr>
                      <m:t>𝑑</m:t>
                    </m:r>
                  </m:oMath>
                </a14:m>
                <a:r>
                  <a:rPr lang="ko-KR" altLang="en-US" err="1">
                    <a:solidFill>
                      <a:schemeClr val="bg1"/>
                    </a:solidFill>
                    <a:latin typeface="D2Coding" panose="020B0609020101020101" pitchFamily="49" charset="-127"/>
                    <a:ea typeface="D2Coding"/>
                  </a:rPr>
                  <a:t>가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/>
                  </a:rPr>
                  <a:t> 연결되어 있으면 </a:t>
                </a:r>
                <a14:m>
                  <m:oMath xmlns:m="http://schemas.openxmlformats.org/officeDocument/2006/math">
                    <m:r>
                      <a:rPr lang="ko-KR" altLang="en-US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/>
                      </a:rPr>
                      <m:t>𝑎</m:t>
                    </m:r>
                    <m:r>
                      <a:rPr lang="ko-KR" altLang="en-US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/>
                      </a:rPr>
                      <m:t>, </m:t>
                    </m:r>
                    <m:r>
                      <a:rPr lang="ko-KR" altLang="en-US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/>
                      </a:rPr>
                      <m:t>𝑏</m:t>
                    </m:r>
                    <m:r>
                      <a:rPr lang="ko-KR" altLang="en-US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/>
                      </a:rPr>
                      <m:t>, </m:t>
                    </m:r>
                    <m:r>
                      <a:rPr lang="ko-KR" altLang="en-US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/>
                      </a:rPr>
                      <m:t>𝑐</m:t>
                    </m:r>
                    <m:r>
                      <a:rPr lang="ko-KR" altLang="en-US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/>
                      </a:rPr>
                      <m:t>, </m:t>
                    </m:r>
                    <m:r>
                      <a:rPr lang="ko-KR" altLang="en-US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/>
                      </a:rPr>
                      <m:t>𝑑</m:t>
                    </m:r>
                    <m:r>
                      <a:rPr lang="ko-KR" altLang="en-US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/>
                      </a:rPr>
                      <m:t> </m:t>
                    </m:r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/>
                  </a:rPr>
                  <a:t>사이의 간선들을 반전시킵니다.</a:t>
                </a:r>
              </a:p>
              <a:p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/>
                  </a:rPr>
                  <a:t>이는 </a:t>
                </a:r>
                <a14:m>
                  <m:oMath xmlns:m="http://schemas.openxmlformats.org/officeDocument/2006/math">
                    <m:r>
                      <a:rPr lang="ko-KR" altLang="en-US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/>
                      </a:rPr>
                      <m:t>𝑎</m:t>
                    </m:r>
                    <m:r>
                      <a:rPr lang="ko-KR" altLang="en-US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/>
                      </a:rPr>
                      <m:t>−</m:t>
                    </m:r>
                    <m:r>
                      <a:rPr lang="ko-KR" altLang="en-US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/>
                      </a:rPr>
                      <m:t>𝑏</m:t>
                    </m:r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/>
                  </a:rPr>
                  <a:t>, </a:t>
                </a:r>
                <a14:m>
                  <m:oMath xmlns:m="http://schemas.openxmlformats.org/officeDocument/2006/math">
                    <m:r>
                      <a:rPr lang="ko-KR" altLang="en-US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/>
                      </a:rPr>
                      <m:t>𝑏</m:t>
                    </m:r>
                    <m:r>
                      <a:rPr lang="ko-KR" altLang="en-US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/>
                      </a:rPr>
                      <m:t>−</m:t>
                    </m:r>
                    <m:r>
                      <a:rPr lang="ko-KR" altLang="en-US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/>
                      </a:rPr>
                      <m:t>𝑐</m:t>
                    </m:r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/>
                  </a:rPr>
                  <a:t>, </a:t>
                </a:r>
                <a14:m>
                  <m:oMath xmlns:m="http://schemas.openxmlformats.org/officeDocument/2006/math">
                    <m:r>
                      <a:rPr lang="ko-KR" altLang="en-US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/>
                      </a:rPr>
                      <m:t>𝑐</m:t>
                    </m:r>
                    <m:r>
                      <a:rPr lang="ko-KR" altLang="en-US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/>
                      </a:rPr>
                      <m:t>−</m:t>
                    </m:r>
                    <m:r>
                      <a:rPr lang="ko-KR" altLang="en-US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/>
                      </a:rPr>
                      <m:t>𝑑</m:t>
                    </m:r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/>
                  </a:rPr>
                  <a:t> </a:t>
                </a:r>
                <a:r>
                  <a:rPr lang="ko-KR" altLang="en-US" err="1">
                    <a:solidFill>
                      <a:schemeClr val="bg1"/>
                    </a:solidFill>
                    <a:latin typeface="D2Coding" panose="020B0609020101020101" pitchFamily="49" charset="-127"/>
                    <a:ea typeface="D2Coding"/>
                  </a:rPr>
                  <a:t>를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/>
                  </a:rPr>
                  <a:t> 끊고 </a:t>
                </a:r>
                <a14:m>
                  <m:oMath xmlns:m="http://schemas.openxmlformats.org/officeDocument/2006/math">
                    <m:r>
                      <a:rPr lang="ko-KR" altLang="en-US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/>
                      </a:rPr>
                      <m:t>𝑎</m:t>
                    </m:r>
                    <m:r>
                      <a:rPr lang="ko-KR" altLang="en-US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/>
                      </a:rPr>
                      <m:t>−</m:t>
                    </m:r>
                    <m:r>
                      <a:rPr lang="ko-KR" altLang="en-US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/>
                      </a:rPr>
                      <m:t>𝑐</m:t>
                    </m:r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/>
                  </a:rPr>
                  <a:t>, </a:t>
                </a:r>
                <a14:m>
                  <m:oMath xmlns:m="http://schemas.openxmlformats.org/officeDocument/2006/math">
                    <m:r>
                      <a:rPr lang="ko-KR" altLang="en-US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/>
                      </a:rPr>
                      <m:t>𝑎</m:t>
                    </m:r>
                    <m:r>
                      <a:rPr lang="ko-KR" altLang="en-US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/>
                      </a:rPr>
                      <m:t>−</m:t>
                    </m:r>
                    <m:r>
                      <a:rPr lang="ko-KR" altLang="en-US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/>
                      </a:rPr>
                      <m:t>𝑑</m:t>
                    </m:r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/>
                  </a:rPr>
                  <a:t>, </a:t>
                </a:r>
                <a14:m>
                  <m:oMath xmlns:m="http://schemas.openxmlformats.org/officeDocument/2006/math">
                    <m:r>
                      <a:rPr lang="ko-KR" altLang="en-US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/>
                      </a:rPr>
                      <m:t>𝑏</m:t>
                    </m:r>
                    <m:r>
                      <a:rPr lang="ko-KR" altLang="en-US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/>
                      </a:rPr>
                      <m:t>−</m:t>
                    </m:r>
                    <m:r>
                      <a:rPr lang="ko-KR" altLang="en-US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/>
                      </a:rPr>
                      <m:t>𝑑</m:t>
                    </m:r>
                  </m:oMath>
                </a14:m>
                <a:r>
                  <a:rPr lang="ko-KR" altLang="en-US" err="1">
                    <a:solidFill>
                      <a:schemeClr val="bg1"/>
                    </a:solidFill>
                    <a:latin typeface="D2Coding" panose="020B0609020101020101" pitchFamily="49" charset="-127"/>
                    <a:ea typeface="D2Coding"/>
                  </a:rPr>
                  <a:t>를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/>
                  </a:rPr>
                  <a:t> 연결하는 것을 뜻합니다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/>
                  </a:rPr>
                  <a:t>.</a:t>
                </a:r>
                <a:endParaRPr lang="ko-KR" altLang="en-US">
                  <a:solidFill>
                    <a:schemeClr val="bg1"/>
                  </a:solidFill>
                  <a:latin typeface="D2Coding" panose="020B0609020101020101" pitchFamily="49" charset="-127"/>
                  <a:ea typeface="D2Coding"/>
                </a:endParaRPr>
              </a:p>
              <a:p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/>
                  </a:rPr>
                  <a:t>1000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/>
                  </a:rPr>
                  <a:t>번의 시행 이내로 트리의 지름을 4 이하로 만드는 방법을 제시하세요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/>
                  </a:rPr>
                  <a:t>.</a:t>
                </a:r>
                <a:endParaRPr lang="ko-KR" altLang="en-US">
                  <a:solidFill>
                    <a:schemeClr val="bg1"/>
                  </a:solidFill>
                  <a:latin typeface="D2Coding" panose="020B0609020101020101" pitchFamily="49" charset="-127"/>
                  <a:ea typeface="D2Coding" panose="020B0609020101020101" pitchFamily="49" charset="-127"/>
                </a:endParaRPr>
              </a:p>
            </p:txBody>
          </p:sp>
        </mc:Choice>
        <mc:Fallback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4326A466-2080-4CF3-96C6-4D32D878CF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381" r="-110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8703974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61AA4CB-BF27-4379-8874-94B47B3F1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solidFill>
                  <a:schemeClr val="bg1"/>
                </a:solidFill>
                <a:latin typeface="D2Coding" panose="020B0609020101020101" pitchFamily="49" charset="-127"/>
                <a:ea typeface="D2Coding"/>
              </a:rPr>
              <a:t>H: </a:t>
            </a:r>
            <a:r>
              <a:rPr lang="ko-KR" altLang="en-US">
                <a:solidFill>
                  <a:schemeClr val="bg1"/>
                </a:solidFill>
                <a:latin typeface="D2Coding" panose="020B0609020101020101" pitchFamily="49" charset="-127"/>
                <a:ea typeface="D2Coding"/>
              </a:rPr>
              <a:t>트리</a:t>
            </a:r>
            <a:r>
              <a:rPr lang="en-US" altLang="ko-KR">
                <a:solidFill>
                  <a:schemeClr val="bg1"/>
                </a:solidFill>
                <a:latin typeface="D2Coding" panose="020B0609020101020101" pitchFamily="49" charset="-127"/>
                <a:ea typeface="D2Coding"/>
              </a:rPr>
              <a:t> </a:t>
            </a:r>
            <a:r>
              <a:rPr lang="ko-KR" altLang="en-US">
                <a:solidFill>
                  <a:schemeClr val="bg1"/>
                </a:solidFill>
                <a:latin typeface="D2Coding" panose="020B0609020101020101" pitchFamily="49" charset="-127"/>
                <a:ea typeface="D2Coding"/>
              </a:rPr>
              <a:t>정리하기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4326A466-2080-4CF3-96C6-4D32D878CF9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 vert="horz" lIns="91440" tIns="45720" rIns="91440" bIns="45720" rtlCol="0" anchor="t">
                <a:normAutofit/>
              </a:bodyPr>
              <a:lstStyle/>
              <a:p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/>
                  </a:rPr>
                  <a:t>Subtask 1 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/>
                  </a:rPr>
                  <a:t>(4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/>
                  </a:rPr>
                  <a:t>점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/>
                  </a:rPr>
                  <a:t>)</a:t>
                </a:r>
                <a:endParaRPr lang="ko-KR" altLang="en-US">
                  <a:solidFill>
                    <a:schemeClr val="bg1"/>
                  </a:solidFill>
                  <a:latin typeface="D2Coding" panose="020B0609020101020101" pitchFamily="49" charset="-127"/>
                  <a:ea typeface="D2Coding"/>
                </a:endParaRPr>
              </a:p>
              <a:p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/>
                      </a:rPr>
                      <m:t>𝑁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/>
                      </a:rPr>
                      <m:t>≤6</m:t>
                    </m:r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/>
                  </a:rPr>
                  <a:t>일 때 트리의 지름이 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/>
                  </a:rPr>
                  <a:t>4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/>
                  </a:rPr>
                  <a:t>보다 큰 경우는 아래와 같은 일자형인 </a:t>
                </a:r>
                <a:r>
                  <a:rPr lang="ko-KR" altLang="en-US" err="1">
                    <a:solidFill>
                      <a:schemeClr val="bg1"/>
                    </a:solidFill>
                    <a:latin typeface="D2Coding" panose="020B0609020101020101" pitchFamily="49" charset="-127"/>
                    <a:ea typeface="D2Coding"/>
                  </a:rPr>
                  <a:t>경우뿐입니다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/>
                  </a:rPr>
                  <a:t>.</a:t>
                </a:r>
                <a:endParaRPr lang="ko-KR" altLang="en-US">
                  <a:solidFill>
                    <a:schemeClr val="bg1"/>
                  </a:solidFill>
                  <a:latin typeface="D2Coding" panose="020B0609020101020101" pitchFamily="49" charset="-127"/>
                  <a:ea typeface="D2Coding"/>
                </a:endParaRPr>
              </a:p>
            </p:txBody>
          </p:sp>
        </mc:Choice>
        <mc:Fallback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4326A466-2080-4CF3-96C6-4D32D878CF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그림 8">
            <a:extLst>
              <a:ext uri="{FF2B5EF4-FFF2-40B4-BE49-F238E27FC236}">
                <a16:creationId xmlns:a16="http://schemas.microsoft.com/office/drawing/2014/main" id="{CB5FB288-A50E-43F1-B705-72258E8681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3750" y="4212076"/>
            <a:ext cx="5664499" cy="1877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382066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61AA4CB-BF27-4379-8874-94B47B3F1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solidFill>
                  <a:schemeClr val="bg1"/>
                </a:solidFill>
                <a:latin typeface="D2Coding" panose="020B0609020101020101" pitchFamily="49" charset="-127"/>
                <a:ea typeface="D2Coding"/>
              </a:rPr>
              <a:t>H: </a:t>
            </a:r>
            <a:r>
              <a:rPr lang="ko-KR" altLang="en-US">
                <a:solidFill>
                  <a:schemeClr val="bg1"/>
                </a:solidFill>
                <a:latin typeface="D2Coding" panose="020B0609020101020101" pitchFamily="49" charset="-127"/>
                <a:ea typeface="D2Coding"/>
              </a:rPr>
              <a:t>트리</a:t>
            </a:r>
            <a:r>
              <a:rPr lang="en-US" altLang="ko-KR">
                <a:solidFill>
                  <a:schemeClr val="bg1"/>
                </a:solidFill>
                <a:latin typeface="D2Coding" panose="020B0609020101020101" pitchFamily="49" charset="-127"/>
                <a:ea typeface="D2Coding"/>
              </a:rPr>
              <a:t> </a:t>
            </a:r>
            <a:r>
              <a:rPr lang="ko-KR" altLang="en-US">
                <a:solidFill>
                  <a:schemeClr val="bg1"/>
                </a:solidFill>
                <a:latin typeface="D2Coding" panose="020B0609020101020101" pitchFamily="49" charset="-127"/>
                <a:ea typeface="D2Coding"/>
              </a:rPr>
              <a:t>정리하기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326A466-2080-4CF3-96C6-4D32D878CF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ko-KR" altLang="en-US">
                <a:solidFill>
                  <a:schemeClr val="bg1"/>
                </a:solidFill>
                <a:latin typeface="D2Coding" panose="020B0609020101020101" pitchFamily="49" charset="-127"/>
                <a:ea typeface="D2Coding"/>
              </a:rPr>
              <a:t>이때 시행 </a:t>
            </a:r>
            <a:r>
              <a:rPr lang="en-US" altLang="ko-KR">
                <a:solidFill>
                  <a:schemeClr val="bg1"/>
                </a:solidFill>
                <a:latin typeface="D2Coding" panose="020B0609020101020101" pitchFamily="49" charset="-127"/>
                <a:ea typeface="D2Coding"/>
              </a:rPr>
              <a:t>“1 2 3 4”</a:t>
            </a:r>
            <a:r>
              <a:rPr lang="ko-KR" altLang="en-US">
                <a:solidFill>
                  <a:schemeClr val="bg1"/>
                </a:solidFill>
                <a:latin typeface="D2Coding" panose="020B0609020101020101" pitchFamily="49" charset="-127"/>
                <a:ea typeface="D2Coding"/>
              </a:rPr>
              <a:t>를 하면 아래와 같이 트리의 지름은 </a:t>
            </a:r>
            <a:r>
              <a:rPr lang="en-US" altLang="ko-KR">
                <a:solidFill>
                  <a:schemeClr val="bg1"/>
                </a:solidFill>
                <a:latin typeface="D2Coding" panose="020B0609020101020101" pitchFamily="49" charset="-127"/>
                <a:ea typeface="D2Coding"/>
              </a:rPr>
              <a:t>4</a:t>
            </a:r>
            <a:r>
              <a:rPr lang="ko-KR" altLang="en-US">
                <a:solidFill>
                  <a:schemeClr val="bg1"/>
                </a:solidFill>
                <a:latin typeface="D2Coding" panose="020B0609020101020101" pitchFamily="49" charset="-127"/>
                <a:ea typeface="D2Coding"/>
              </a:rPr>
              <a:t>가 됩니다</a:t>
            </a:r>
            <a:r>
              <a:rPr lang="en-US" altLang="ko-KR">
                <a:solidFill>
                  <a:schemeClr val="bg1"/>
                </a:solidFill>
                <a:latin typeface="D2Coding" panose="020B0609020101020101" pitchFamily="49" charset="-127"/>
                <a:ea typeface="D2Coding"/>
              </a:rPr>
              <a:t>.</a:t>
            </a:r>
            <a:endParaRPr lang="ko-KR" altLang="en-US">
              <a:solidFill>
                <a:schemeClr val="bg1"/>
              </a:solidFill>
              <a:latin typeface="D2Coding" panose="020B0609020101020101" pitchFamily="49" charset="-127"/>
              <a:ea typeface="D2Coding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CD77B602-061C-44D2-9315-EA67A51C93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2825" y="4259600"/>
            <a:ext cx="5086350" cy="17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709987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61AA4CB-BF27-4379-8874-94B47B3F1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solidFill>
                  <a:schemeClr val="bg1"/>
                </a:solidFill>
                <a:latin typeface="D2Coding" panose="020B0609020101020101" pitchFamily="49" charset="-127"/>
                <a:ea typeface="D2Coding"/>
              </a:rPr>
              <a:t>H: </a:t>
            </a:r>
            <a:r>
              <a:rPr lang="ko-KR" altLang="en-US">
                <a:solidFill>
                  <a:schemeClr val="bg1"/>
                </a:solidFill>
                <a:latin typeface="D2Coding" panose="020B0609020101020101" pitchFamily="49" charset="-127"/>
                <a:ea typeface="D2Coding"/>
              </a:rPr>
              <a:t>트리</a:t>
            </a:r>
            <a:r>
              <a:rPr lang="en-US" altLang="ko-KR">
                <a:solidFill>
                  <a:schemeClr val="bg1"/>
                </a:solidFill>
                <a:latin typeface="D2Coding" panose="020B0609020101020101" pitchFamily="49" charset="-127"/>
                <a:ea typeface="D2Coding"/>
              </a:rPr>
              <a:t> </a:t>
            </a:r>
            <a:r>
              <a:rPr lang="ko-KR" altLang="en-US">
                <a:solidFill>
                  <a:schemeClr val="bg1"/>
                </a:solidFill>
                <a:latin typeface="D2Coding" panose="020B0609020101020101" pitchFamily="49" charset="-127"/>
                <a:ea typeface="D2Coding"/>
              </a:rPr>
              <a:t>정리하기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4326A466-2080-4CF3-96C6-4D32D878CF9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 vert="horz" lIns="91440" tIns="45720" rIns="91440" bIns="45720" rtlCol="0" anchor="t">
                <a:normAutofit/>
              </a:bodyPr>
              <a:lstStyle/>
              <a:p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/>
                  </a:rPr>
                  <a:t>Subtask 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/>
                  </a:rPr>
                  <a:t>1, 2, 3, 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/>
                  </a:rPr>
                  <a:t>4 (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/>
                  </a:rPr>
                  <a:t>100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/>
                  </a:rPr>
                  <a:t>점)</a:t>
                </a:r>
              </a:p>
              <a:p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/>
                  </a:rPr>
                  <a:t>먼저 시행에 대한 관찰을 하나 해야 합니다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/>
                  </a:rPr>
                  <a:t>.</a:t>
                </a:r>
                <a:endParaRPr lang="ko-KR" altLang="en-US">
                  <a:solidFill>
                    <a:schemeClr val="bg1"/>
                  </a:solidFill>
                  <a:latin typeface="D2Coding" panose="020B0609020101020101" pitchFamily="49" charset="-127"/>
                  <a:ea typeface="D2Coding"/>
                </a:endParaRPr>
              </a:p>
              <a:p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/>
                      </a:rPr>
                      <m:t>𝑎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/>
                      </a:rPr>
                      <m:t>−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/>
                      </a:rPr>
                      <m:t>𝑏</m:t>
                    </m:r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/>
                      </a:rPr>
                      <m:t>𝑏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/>
                      </a:rPr>
                      <m:t>−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/>
                      </a:rPr>
                      <m:t>𝑐</m:t>
                    </m:r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/>
                      </a:rPr>
                      <m:t>𝑐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/>
                      </a:rPr>
                      <m:t>−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/>
                      </a:rPr>
                      <m:t>𝑑</m:t>
                    </m:r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/>
                  </a:rPr>
                  <a:t>를 끊고 </a:t>
                </a:r>
                <a14:m>
                  <m:oMath xmlns:m="http://schemas.openxmlformats.org/officeDocument/2006/math">
                    <m:r>
                      <a:rPr lang="ko-KR" altLang="en-US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/>
                      </a:rPr>
                      <m:t>𝑎</m:t>
                    </m:r>
                    <m:r>
                      <a:rPr lang="ko-KR" altLang="en-US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/>
                      </a:rPr>
                      <m:t>−</m:t>
                    </m:r>
                    <m:r>
                      <a:rPr lang="ko-KR" altLang="en-US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/>
                      </a:rPr>
                      <m:t>𝑐</m:t>
                    </m:r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/>
                  </a:rPr>
                  <a:t>, </a:t>
                </a:r>
                <a14:m>
                  <m:oMath xmlns:m="http://schemas.openxmlformats.org/officeDocument/2006/math">
                    <m:r>
                      <a:rPr lang="ko-KR" altLang="en-US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/>
                      </a:rPr>
                      <m:t>𝑎</m:t>
                    </m:r>
                    <m:r>
                      <a:rPr lang="ko-KR" altLang="en-US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/>
                      </a:rPr>
                      <m:t>−</m:t>
                    </m:r>
                    <m:r>
                      <a:rPr lang="ko-KR" altLang="en-US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/>
                      </a:rPr>
                      <m:t>𝑑</m:t>
                    </m:r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/>
                  </a:rPr>
                  <a:t>, </a:t>
                </a:r>
                <a14:m>
                  <m:oMath xmlns:m="http://schemas.openxmlformats.org/officeDocument/2006/math">
                    <m:r>
                      <a:rPr lang="ko-KR" altLang="en-US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/>
                      </a:rPr>
                      <m:t>𝑏</m:t>
                    </m:r>
                    <m:r>
                      <a:rPr lang="ko-KR" altLang="en-US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/>
                      </a:rPr>
                      <m:t>−</m:t>
                    </m:r>
                    <m:r>
                      <a:rPr lang="ko-KR" altLang="en-US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/>
                      </a:rPr>
                      <m:t>𝑑</m:t>
                    </m:r>
                  </m:oMath>
                </a14:m>
                <a:r>
                  <a:rPr lang="ko-KR" altLang="en-US" err="1">
                    <a:solidFill>
                      <a:schemeClr val="bg1"/>
                    </a:solidFill>
                    <a:latin typeface="D2Coding" panose="020B0609020101020101" pitchFamily="49" charset="-127"/>
                    <a:ea typeface="D2Coding"/>
                  </a:rPr>
                  <a:t>를</a:t>
                </a:r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/>
                  </a:rPr>
                  <a:t> 이으면 </a:t>
                </a:r>
                <a14:m>
                  <m:oMath xmlns:m="http://schemas.openxmlformats.org/officeDocument/2006/math">
                    <m:r>
                      <a:rPr lang="ko-KR" altLang="en-US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/>
                      </a:rPr>
                      <m:t>𝑎</m:t>
                    </m:r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/>
                  </a:rPr>
                  <a:t>의 차수가 1 늘어납니다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/>
                  </a:rPr>
                  <a:t>.</a:t>
                </a:r>
                <a:endParaRPr lang="ko-KR" altLang="en-US">
                  <a:solidFill>
                    <a:schemeClr val="bg1"/>
                  </a:solidFill>
                  <a:latin typeface="D2Coding" panose="020B0609020101020101" pitchFamily="49" charset="-127"/>
                  <a:ea typeface="D2Coding"/>
                </a:endParaRPr>
              </a:p>
              <a:p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/>
                  </a:rPr>
                  <a:t>정점 하나를 잡고 그 정점을 </a:t>
                </a:r>
                <a14:m>
                  <m:oMath xmlns:m="http://schemas.openxmlformats.org/officeDocument/2006/math">
                    <m:r>
                      <a:rPr lang="ko-KR" altLang="en-US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/>
                      </a:rPr>
                      <m:t>𝑎</m:t>
                    </m:r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/>
                  </a:rPr>
                  <a:t>로 하는 시행을 할 수 없을 때까지 해 봅시다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/>
                  </a:rPr>
                  <a:t>.</a:t>
                </a:r>
              </a:p>
              <a:p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/>
                  </a:rPr>
                  <a:t>트리 전체의 간선 개수는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/>
                      </a:rPr>
                      <m:t>𝑁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/>
                      </a:rPr>
                      <m:t>−1</m:t>
                    </m:r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/>
                  </a:rPr>
                  <a:t>개이므로, 정점 1의 차수는 최대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/>
                      </a:rPr>
                      <m:t>𝑁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/>
                      </a:rPr>
                      <m:t>−1</m:t>
                    </m:r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/>
                  </a:rPr>
                  <a:t>이고, 시행을 최대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/>
                      </a:rPr>
                      <m:t>𝑁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D2Coding"/>
                      </a:rPr>
                      <m:t>−2</m:t>
                    </m:r>
                  </m:oMath>
                </a14:m>
                <a:r>
                  <a:rPr lang="ko-KR" altLang="en-US">
                    <a:solidFill>
                      <a:schemeClr val="bg1"/>
                    </a:solidFill>
                    <a:latin typeface="D2Coding" panose="020B0609020101020101" pitchFamily="49" charset="-127"/>
                    <a:ea typeface="D2Coding"/>
                  </a:rPr>
                  <a:t>번 할 수 있습니다</a:t>
                </a:r>
                <a:r>
                  <a:rPr lang="en-US" altLang="ko-KR">
                    <a:solidFill>
                      <a:schemeClr val="bg1"/>
                    </a:solidFill>
                    <a:latin typeface="D2Coding" panose="020B0609020101020101" pitchFamily="49" charset="-127"/>
                    <a:ea typeface="D2Coding"/>
                  </a:rPr>
                  <a:t>.</a:t>
                </a:r>
                <a:endParaRPr lang="ko-KR" altLang="en-US">
                  <a:solidFill>
                    <a:schemeClr val="bg1"/>
                  </a:solidFill>
                  <a:latin typeface="D2Coding" panose="020B0609020101020101" pitchFamily="49" charset="-127"/>
                  <a:ea typeface="D2Coding"/>
                </a:endParaRPr>
              </a:p>
              <a:p>
                <a:endParaRPr lang="ko-KR" altLang="en-US">
                  <a:solidFill>
                    <a:schemeClr val="bg1"/>
                  </a:solidFill>
                  <a:latin typeface="D2Coding" panose="020B0609020101020101" pitchFamily="49" charset="-127"/>
                  <a:ea typeface="D2Coding"/>
                </a:endParaRPr>
              </a:p>
            </p:txBody>
          </p:sp>
        </mc:Choice>
        <mc:Fallback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4326A466-2080-4CF3-96C6-4D32D878CF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381" r="-5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299438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61AA4CB-BF27-4379-8874-94B47B3F1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solidFill>
                  <a:schemeClr val="bg1"/>
                </a:solidFill>
                <a:latin typeface="D2Coding" panose="020B0609020101020101" pitchFamily="49" charset="-127"/>
                <a:ea typeface="D2Coding"/>
              </a:rPr>
              <a:t>H: </a:t>
            </a:r>
            <a:r>
              <a:rPr lang="ko-KR" altLang="en-US">
                <a:solidFill>
                  <a:schemeClr val="bg1"/>
                </a:solidFill>
                <a:latin typeface="D2Coding" panose="020B0609020101020101" pitchFamily="49" charset="-127"/>
                <a:ea typeface="D2Coding"/>
              </a:rPr>
              <a:t>트리</a:t>
            </a:r>
            <a:r>
              <a:rPr lang="en-US" altLang="ko-KR">
                <a:solidFill>
                  <a:schemeClr val="bg1"/>
                </a:solidFill>
                <a:latin typeface="D2Coding" panose="020B0609020101020101" pitchFamily="49" charset="-127"/>
                <a:ea typeface="D2Coding"/>
              </a:rPr>
              <a:t> </a:t>
            </a:r>
            <a:r>
              <a:rPr lang="ko-KR" altLang="en-US">
                <a:solidFill>
                  <a:schemeClr val="bg1"/>
                </a:solidFill>
                <a:latin typeface="D2Coding" panose="020B0609020101020101" pitchFamily="49" charset="-127"/>
                <a:ea typeface="D2Coding"/>
              </a:rPr>
              <a:t>정리하기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3F5F2BD1-73F1-4317-B51D-6B0A9E7EAA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272" y="1642031"/>
            <a:ext cx="5210175" cy="1581150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DCEF6A5A-65A3-4869-90E2-9568666C333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1" b="1775"/>
          <a:stretch/>
        </p:blipFill>
        <p:spPr>
          <a:xfrm>
            <a:off x="371272" y="4500087"/>
            <a:ext cx="5086350" cy="1581150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2502138C-988A-46D0-9599-B4745E679B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0000" y="575231"/>
            <a:ext cx="3743325" cy="2133600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44FC6AAF-90B3-47EF-BCAB-A9399DBFA8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77403" y="3954039"/>
            <a:ext cx="3095922" cy="2127198"/>
          </a:xfrm>
          <a:prstGeom prst="rect">
            <a:avLst/>
          </a:prstGeom>
        </p:spPr>
      </p:pic>
      <p:sp>
        <p:nvSpPr>
          <p:cNvPr id="14" name="화살표: 아래쪽 13">
            <a:extLst>
              <a:ext uri="{FF2B5EF4-FFF2-40B4-BE49-F238E27FC236}">
                <a16:creationId xmlns:a16="http://schemas.microsoft.com/office/drawing/2014/main" id="{B592E323-D2B1-4697-BC7F-98E1268AF5CB}"/>
              </a:ext>
            </a:extLst>
          </p:cNvPr>
          <p:cNvSpPr/>
          <p:nvPr/>
        </p:nvSpPr>
        <p:spPr>
          <a:xfrm>
            <a:off x="1536388" y="3407073"/>
            <a:ext cx="476655" cy="938719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화살표: 아래쪽 35">
            <a:extLst>
              <a:ext uri="{FF2B5EF4-FFF2-40B4-BE49-F238E27FC236}">
                <a16:creationId xmlns:a16="http://schemas.microsoft.com/office/drawing/2014/main" id="{DE5202E7-1190-44DB-BFA8-0C317AC49928}"/>
              </a:ext>
            </a:extLst>
          </p:cNvPr>
          <p:cNvSpPr/>
          <p:nvPr/>
        </p:nvSpPr>
        <p:spPr>
          <a:xfrm rot="13350195">
            <a:off x="6217675" y="2755167"/>
            <a:ext cx="476655" cy="1823467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화살표: 아래쪽 37">
            <a:extLst>
              <a:ext uri="{FF2B5EF4-FFF2-40B4-BE49-F238E27FC236}">
                <a16:creationId xmlns:a16="http://schemas.microsoft.com/office/drawing/2014/main" id="{36C2CD0B-3445-42F1-AE33-4A33D42701D5}"/>
              </a:ext>
            </a:extLst>
          </p:cNvPr>
          <p:cNvSpPr/>
          <p:nvPr/>
        </p:nvSpPr>
        <p:spPr>
          <a:xfrm>
            <a:off x="9268838" y="2873658"/>
            <a:ext cx="476655" cy="938719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0" name="제목 1">
                <a:extLst>
                  <a:ext uri="{FF2B5EF4-FFF2-40B4-BE49-F238E27FC236}">
                    <a16:creationId xmlns:a16="http://schemas.microsoft.com/office/drawing/2014/main" id="{38FFFF43-FE54-4B95-8EAE-7DCC2CF9EB2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988272" y="3493171"/>
                <a:ext cx="2644552" cy="76652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1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ko-KR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D2Coding"/>
                            </a:rPr>
                          </m:ctrlPr>
                        </m:dPr>
                        <m:e>
                          <m:r>
                            <a:rPr lang="en-US" altLang="ko-KR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D2Coding"/>
                            </a:rPr>
                            <m:t>𝑎</m:t>
                          </m:r>
                          <m:r>
                            <a:rPr lang="en-US" altLang="ko-KR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D2Coding"/>
                            </a:rPr>
                            <m:t>, </m:t>
                          </m:r>
                          <m:r>
                            <a:rPr lang="en-US" altLang="ko-KR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D2Coding"/>
                            </a:rPr>
                            <m:t>𝑏</m:t>
                          </m:r>
                          <m:r>
                            <a:rPr lang="en-US" altLang="ko-KR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D2Coding"/>
                            </a:rPr>
                            <m:t>, </m:t>
                          </m:r>
                          <m:r>
                            <a:rPr lang="en-US" altLang="ko-KR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D2Coding"/>
                            </a:rPr>
                            <m:t>𝑐</m:t>
                          </m:r>
                          <m:r>
                            <a:rPr lang="en-US" altLang="ko-KR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D2Coding"/>
                            </a:rPr>
                            <m:t>, </m:t>
                          </m:r>
                          <m:r>
                            <a:rPr lang="en-US" altLang="ko-KR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D2Coding"/>
                            </a:rPr>
                            <m:t>𝑑</m:t>
                          </m:r>
                        </m:e>
                      </m:d>
                      <m:r>
                        <a:rPr lang="en-US" altLang="ko-KR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D2Coding"/>
                        </a:rPr>
                        <m:t>=(1, 2, 3, 4)</m:t>
                      </m:r>
                    </m:oMath>
                  </m:oMathPara>
                </a14:m>
                <a:endParaRPr lang="ko-KR" altLang="en-US" sz="1800">
                  <a:solidFill>
                    <a:schemeClr val="bg1"/>
                  </a:solidFill>
                  <a:latin typeface="D2Coding" panose="020B0609020101020101" pitchFamily="49" charset="-127"/>
                  <a:ea typeface="D2Coding"/>
                </a:endParaRPr>
              </a:p>
            </p:txBody>
          </p:sp>
        </mc:Choice>
        <mc:Fallback>
          <p:sp>
            <p:nvSpPr>
              <p:cNvPr id="40" name="제목 1">
                <a:extLst>
                  <a:ext uri="{FF2B5EF4-FFF2-40B4-BE49-F238E27FC236}">
                    <a16:creationId xmlns:a16="http://schemas.microsoft.com/office/drawing/2014/main" id="{38FFFF43-FE54-4B95-8EAE-7DCC2CF9EB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8272" y="3493171"/>
                <a:ext cx="2644552" cy="76652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2" name="제목 1">
                <a:extLst>
                  <a:ext uri="{FF2B5EF4-FFF2-40B4-BE49-F238E27FC236}">
                    <a16:creationId xmlns:a16="http://schemas.microsoft.com/office/drawing/2014/main" id="{D4437180-9563-456C-91FD-F3470B0A5E8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6000" y="3954039"/>
                <a:ext cx="1493897" cy="403039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1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8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D2Coding"/>
                        </a:rPr>
                        <m:t>(1, 4, 5, 6)</m:t>
                      </m:r>
                    </m:oMath>
                  </m:oMathPara>
                </a14:m>
                <a:endParaRPr lang="ko-KR" altLang="en-US" sz="1800">
                  <a:solidFill>
                    <a:schemeClr val="bg1"/>
                  </a:solidFill>
                  <a:latin typeface="D2Coding" panose="020B0609020101020101" pitchFamily="49" charset="-127"/>
                  <a:ea typeface="D2Coding"/>
                </a:endParaRPr>
              </a:p>
            </p:txBody>
          </p:sp>
        </mc:Choice>
        <mc:Fallback>
          <p:sp>
            <p:nvSpPr>
              <p:cNvPr id="42" name="제목 1">
                <a:extLst>
                  <a:ext uri="{FF2B5EF4-FFF2-40B4-BE49-F238E27FC236}">
                    <a16:creationId xmlns:a16="http://schemas.microsoft.com/office/drawing/2014/main" id="{D4437180-9563-456C-91FD-F3470B0A5E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3954039"/>
                <a:ext cx="1493897" cy="403039"/>
              </a:xfrm>
              <a:prstGeom prst="rect">
                <a:avLst/>
              </a:prstGeom>
              <a:blipFill>
                <a:blip r:embed="rId7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" name="제목 1">
                <a:extLst>
                  <a:ext uri="{FF2B5EF4-FFF2-40B4-BE49-F238E27FC236}">
                    <a16:creationId xmlns:a16="http://schemas.microsoft.com/office/drawing/2014/main" id="{11D81009-7FC9-4875-9971-A3BBE87BE60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507165" y="3082738"/>
                <a:ext cx="1493897" cy="403039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1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8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D2Coding"/>
                        </a:rPr>
                        <m:t>(1, 6, 4, 2)</m:t>
                      </m:r>
                    </m:oMath>
                  </m:oMathPara>
                </a14:m>
                <a:endParaRPr lang="ko-KR" altLang="en-US" sz="1800">
                  <a:solidFill>
                    <a:schemeClr val="bg1"/>
                  </a:solidFill>
                  <a:latin typeface="D2Coding" panose="020B0609020101020101" pitchFamily="49" charset="-127"/>
                  <a:ea typeface="D2Coding"/>
                </a:endParaRPr>
              </a:p>
            </p:txBody>
          </p:sp>
        </mc:Choice>
        <mc:Fallback>
          <p:sp>
            <p:nvSpPr>
              <p:cNvPr id="44" name="제목 1">
                <a:extLst>
                  <a:ext uri="{FF2B5EF4-FFF2-40B4-BE49-F238E27FC236}">
                    <a16:creationId xmlns:a16="http://schemas.microsoft.com/office/drawing/2014/main" id="{11D81009-7FC9-4875-9971-A3BBE87BE6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7165" y="3082738"/>
                <a:ext cx="1493897" cy="403039"/>
              </a:xfrm>
              <a:prstGeom prst="rect">
                <a:avLst/>
              </a:prstGeom>
              <a:blipFill>
                <a:blip r:embed="rId8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87986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5825</Words>
  <Application>Microsoft Office PowerPoint</Application>
  <PresentationFormat>와이드스크린</PresentationFormat>
  <Paragraphs>500</Paragraphs>
  <Slides>102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102</vt:i4>
      </vt:variant>
    </vt:vector>
  </HeadingPairs>
  <TitlesOfParts>
    <vt:vector size="107" baseType="lpstr">
      <vt:lpstr>D2Coding</vt:lpstr>
      <vt:lpstr>맑은 고딕</vt:lpstr>
      <vt:lpstr>Arial</vt:lpstr>
      <vt:lpstr>Cambria Math</vt:lpstr>
      <vt:lpstr>Office 테마</vt:lpstr>
      <vt:lpstr>제2회 PMCC 문제 풀이</vt:lpstr>
      <vt:lpstr>목차</vt:lpstr>
      <vt:lpstr>Div2A: 암호 만들기</vt:lpstr>
      <vt:lpstr>Div2A: 암호 만들기</vt:lpstr>
      <vt:lpstr>Div2A: 암호 만들기</vt:lpstr>
      <vt:lpstr>Div2A: 암호 만들기</vt:lpstr>
      <vt:lpstr>Div2B: 마법의 돌 장난감</vt:lpstr>
      <vt:lpstr>Div2B: 마법의 돌 장난감</vt:lpstr>
      <vt:lpstr>Div2B: 마법의 돌 장난감</vt:lpstr>
      <vt:lpstr>Div2B: 마법의 돌 장난감</vt:lpstr>
      <vt:lpstr>Div2B: 마법의 돌 장난감</vt:lpstr>
      <vt:lpstr>Div2C: 빛의 돌 옮기기</vt:lpstr>
      <vt:lpstr>Div2C: 빛의 돌 옮기기</vt:lpstr>
      <vt:lpstr>Div2C: 빛의 돌 옮기기</vt:lpstr>
      <vt:lpstr>Div2C: 빛의 돌 옮기기</vt:lpstr>
      <vt:lpstr>Div2C: 빛의 돌 옮기기</vt:lpstr>
      <vt:lpstr>Div2C: 빛의 돌 옮기기</vt:lpstr>
      <vt:lpstr>Div2D: 우물 파기</vt:lpstr>
      <vt:lpstr>Div2D: 우물 파기</vt:lpstr>
      <vt:lpstr>Div2D: 우물 파기</vt:lpstr>
      <vt:lpstr>Div2D: 우물 파기</vt:lpstr>
      <vt:lpstr>Div2D: 우물 파기</vt:lpstr>
      <vt:lpstr>Div2E: 불꽃놀이</vt:lpstr>
      <vt:lpstr>Div2E: 불꽃놀이</vt:lpstr>
      <vt:lpstr>Div2E: 불꽃놀이</vt:lpstr>
      <vt:lpstr>Div2E: 불꽃놀이</vt:lpstr>
      <vt:lpstr>Div2E: 불꽃놀이</vt:lpstr>
      <vt:lpstr>Div2E: 불꽃놀이</vt:lpstr>
      <vt:lpstr>Div2E: 불꽃놀이</vt:lpstr>
      <vt:lpstr>Div2F: 전쟁 준비하기</vt:lpstr>
      <vt:lpstr>Div2F: 전쟁 준비하기</vt:lpstr>
      <vt:lpstr>목차</vt:lpstr>
      <vt:lpstr>Div1A: 암호 찾기</vt:lpstr>
      <vt:lpstr>Div1A: 암호 찾기</vt:lpstr>
      <vt:lpstr>Div1A: 암호 찾기</vt:lpstr>
      <vt:lpstr>Div1A: 암호 찾기</vt:lpstr>
      <vt:lpstr>Div1A: 암호 찾기</vt:lpstr>
      <vt:lpstr>Div1A: 암호 찾기</vt:lpstr>
      <vt:lpstr>Div1A: 암호 찾기</vt:lpstr>
      <vt:lpstr>Div1A: 암호 찾기</vt:lpstr>
      <vt:lpstr>Div1B: 마법의 돌 장난감</vt:lpstr>
      <vt:lpstr>Div1B: 마법의 돌 장난감</vt:lpstr>
      <vt:lpstr>Div1B: 마법의 돌 장난감</vt:lpstr>
      <vt:lpstr>Div1B: 마법의 돌 장난감</vt:lpstr>
      <vt:lpstr>Div1B: 마법의 돌 장난감</vt:lpstr>
      <vt:lpstr>Div1B: 마법의 돌 장난감</vt:lpstr>
      <vt:lpstr>Div1B: 마법의 돌 장난감</vt:lpstr>
      <vt:lpstr>Div1B: 마법의 돌 장난감</vt:lpstr>
      <vt:lpstr>Div1B: 마법의 돌 장난감</vt:lpstr>
      <vt:lpstr>Div1B: 마법의 돌 장난감</vt:lpstr>
      <vt:lpstr>Div1B: 마법의 돌 장난감</vt:lpstr>
      <vt:lpstr>Div1C: 빛의 돌 시뮬레이션</vt:lpstr>
      <vt:lpstr>Div1C: 빛의 돌 시뮬레이션</vt:lpstr>
      <vt:lpstr>Div1C: 빛의 돌 시뮬레이션</vt:lpstr>
      <vt:lpstr>Div1C: 빛의 돌 시뮬레이션</vt:lpstr>
      <vt:lpstr>Div1C: 빛의 돌 시뮬레이션</vt:lpstr>
      <vt:lpstr>Div1C: 빛의 돌 시뮬레이션</vt:lpstr>
      <vt:lpstr>Div1C: 빛의 돌 시뮬레이션</vt:lpstr>
      <vt:lpstr>Div1C: 빛의 돌 시뮬레이션</vt:lpstr>
      <vt:lpstr>Div1C: 빛의 돌 시뮬레이션</vt:lpstr>
      <vt:lpstr>Div1D: 우물 유적 발굴하기</vt:lpstr>
      <vt:lpstr>Div1D: 우물 유적 발굴하기</vt:lpstr>
      <vt:lpstr>Div1D: 우물 유적 발굴하기</vt:lpstr>
      <vt:lpstr>Div1D: 우물 유적 발굴하기</vt:lpstr>
      <vt:lpstr>Div1D: 우물 유적 발굴하기</vt:lpstr>
      <vt:lpstr>Div1E: 원형 불꽃놀이</vt:lpstr>
      <vt:lpstr>Div1E: 원형 불꽃놀이</vt:lpstr>
      <vt:lpstr>Div1E: 원형 불꽃놀이</vt:lpstr>
      <vt:lpstr>Div1E: 원형 불꽃놀이</vt:lpstr>
      <vt:lpstr>Div1E: 원형 불꽃놀이</vt:lpstr>
      <vt:lpstr>Div1F: 평화롭게 전쟁하기</vt:lpstr>
      <vt:lpstr>Div1F: 평화롭게 전쟁하기</vt:lpstr>
      <vt:lpstr>Div1F: 평화롭게 전쟁하기</vt:lpstr>
      <vt:lpstr>Div1F: 평화롭게 전쟁하기</vt:lpstr>
      <vt:lpstr>Div1F: 평화롭게 전쟁하기</vt:lpstr>
      <vt:lpstr>Div1F: 평화롭게 전쟁하기</vt:lpstr>
      <vt:lpstr>Div1F: 평화롭게 전쟁하기</vt:lpstr>
      <vt:lpstr>Div1F: 평화롭게 전쟁하기</vt:lpstr>
      <vt:lpstr>목차</vt:lpstr>
      <vt:lpstr>G: 논리의 돌</vt:lpstr>
      <vt:lpstr>G: 논리의 돌</vt:lpstr>
      <vt:lpstr>G: 논리의 돌</vt:lpstr>
      <vt:lpstr>G: 논리의 돌</vt:lpstr>
      <vt:lpstr>G: 논리의 돌</vt:lpstr>
      <vt:lpstr>G: 논리의 돌</vt:lpstr>
      <vt:lpstr>G: 논리의 돌</vt:lpstr>
      <vt:lpstr>G: 논리의 돌</vt:lpstr>
      <vt:lpstr>G: 논리의 돌</vt:lpstr>
      <vt:lpstr>G: 논리의 돌</vt:lpstr>
      <vt:lpstr>G: 논리의 돌</vt:lpstr>
      <vt:lpstr>G: 논리의 돌</vt:lpstr>
      <vt:lpstr>G: 논리의 돌</vt:lpstr>
      <vt:lpstr>G: 논리의 돌</vt:lpstr>
      <vt:lpstr>H: 트리 정리하기</vt:lpstr>
      <vt:lpstr>H: 트리 정리하기</vt:lpstr>
      <vt:lpstr>H: 트리 정리하기</vt:lpstr>
      <vt:lpstr>H: 트리 정리하기</vt:lpstr>
      <vt:lpstr>H: 트리 정리하기</vt:lpstr>
      <vt:lpstr>H: 트리 정리하기</vt:lpstr>
      <vt:lpstr>H: 트리 정리하기</vt:lpstr>
      <vt:lpstr>H: 트리 정리하기</vt:lpstr>
      <vt:lpstr>H: 트리 정리하기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제2회 PMCC 문제 풀이</dc:title>
  <dc:creator>은희 신</dc:creator>
  <cp:lastModifiedBy>신 은희</cp:lastModifiedBy>
  <cp:revision>1</cp:revision>
  <dcterms:created xsi:type="dcterms:W3CDTF">2021-03-02T02:51:41Z</dcterms:created>
  <dcterms:modified xsi:type="dcterms:W3CDTF">2021-03-03T08:09:41Z</dcterms:modified>
</cp:coreProperties>
</file>