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val="1"/>
      </p:ext>
    </p:extLst>
  </p:showPr>
  <p:extLs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>
    <p:restoredLeft sz="12579"/>
    <p:restoredTop sz="90000"/>
  </p:normalViewPr>
  <p:slideViewPr>
    <p:cSldViewPr snapToObjects="1">
      <p:cViewPr varScale="1">
        <p:scale>
          <a:sx n="65" d="100"/>
          <a:sy n="65" d="100"/>
        </p:scale>
        <p:origin x="-144" y="-96"/>
      </p:cViewPr>
      <p:guideLst>
        <p:guide orient="horz" pos="214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06F87C6-5A9B-400F-AC95-FE31BC9A87CC}" type="datetime1">
              <a:rPr lang="ko-KR" altLang="en-US"/>
              <a:pPr lvl="0">
                <a:defRPr/>
              </a:pPr>
              <a:t>2019-08-01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C070445-5691-4791-B5D1-319B5A490C9A}" type="slidenum">
              <a:rPr lang="ko-KR" altLang="en-US"/>
              <a:pPr lvl="0"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dirty="0" smtClean="0"/>
              <a:t>표를 추가하려면 아이콘을 클릭하십시오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2019-08-01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94%BD%EC%9D%98_%EC%A0%95%EB%A6%A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제주도지ᄃ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9E7F4"/>
              </a:clrFrom>
              <a:clrTo>
                <a:srgbClr val="B9E7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여러 가지 </a:t>
            </a:r>
            <a:r>
              <a:rPr lang="ko-KR" altLang="en-US" dirty="0"/>
              <a:t>방법으로 제주도의 </a:t>
            </a:r>
            <a:r>
              <a:rPr lang="ko-KR" altLang="en-US" dirty="0" smtClean="0"/>
              <a:t>넓이 구하기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손지후</a:t>
            </a:r>
            <a:r>
              <a:rPr lang="en-US" altLang="ko-KR" dirty="0"/>
              <a:t>,</a:t>
            </a:r>
            <a:r>
              <a:rPr lang="ko-KR" altLang="en-US" dirty="0"/>
              <a:t> 김태이</a:t>
            </a:r>
            <a:r>
              <a:rPr lang="en-US" altLang="ko-KR" dirty="0"/>
              <a:t>,</a:t>
            </a:r>
            <a:r>
              <a:rPr lang="ko-KR" altLang="en-US" dirty="0"/>
              <a:t> 김재환</a:t>
            </a:r>
            <a:r>
              <a:rPr lang="en-US" altLang="ko-KR" dirty="0"/>
              <a:t>,</a:t>
            </a:r>
            <a:r>
              <a:rPr lang="ko-KR" altLang="en-US" dirty="0"/>
              <a:t> 김권창</a:t>
            </a:r>
            <a:r>
              <a:rPr lang="en-US" altLang="ko-KR" dirty="0"/>
              <a:t>,</a:t>
            </a:r>
            <a:r>
              <a:rPr lang="ko-KR" altLang="en-US" dirty="0"/>
              <a:t> 장지호</a:t>
            </a:r>
          </a:p>
        </p:txBody>
      </p:sp>
      <p:sp>
        <p:nvSpPr>
          <p:cNvPr id="6" name="한쪽 모서리가 둥근 사각형 5"/>
          <p:cNvSpPr/>
          <p:nvPr/>
        </p:nvSpPr>
        <p:spPr>
          <a:xfrm>
            <a:off x="238084" y="0"/>
            <a:ext cx="3571900" cy="192880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hp="http://schemas.haansoft.com/office/presentation/8.0" Requires="hp">
      <p:transition xmlns:mc="http://schemas.openxmlformats.org/markup-compatibility/2006" xmlns:hp="http://schemas.haansoft.com/office/presentation/8.0" spd="med" mc:Ignorable="hp" hp:hslDur="2800">
        <hp:hncExtTransition type="vaultgdoor" attr="No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dirty="0"/>
              <a:t>돌 던지기 이용하기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637157"/>
            <a:ext cx="7332537" cy="2655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9" y="4790313"/>
            <a:ext cx="10383014" cy="1375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>
                <a:latin typeface="Georgia"/>
              </a:rPr>
              <a:t>던진 돌의 수</a:t>
            </a:r>
            <a:r>
              <a:rPr lang="en-US" altLang="ko-KR" sz="2800" b="1" dirty="0">
                <a:latin typeface="Georgia"/>
              </a:rPr>
              <a:t>:1000</a:t>
            </a:r>
            <a:r>
              <a:rPr lang="ko-KR" altLang="en-US" sz="2800" b="1" dirty="0">
                <a:latin typeface="Georgia"/>
              </a:rPr>
              <a:t>개   던진 횟수</a:t>
            </a:r>
            <a:r>
              <a:rPr lang="en-US" altLang="ko-KR" sz="2800" b="1" dirty="0">
                <a:latin typeface="Georgia"/>
              </a:rPr>
              <a:t>:10</a:t>
            </a:r>
          </a:p>
          <a:p>
            <a:pPr>
              <a:defRPr/>
            </a:pPr>
            <a:r>
              <a:rPr lang="ko-KR" altLang="en-US" sz="2800" b="1" dirty="0">
                <a:latin typeface="Georgia"/>
              </a:rPr>
              <a:t>원 안에 들어간 돌의 수의 평균</a:t>
            </a:r>
            <a:r>
              <a:rPr lang="en-US" altLang="ko-KR" sz="2800" b="1" dirty="0">
                <a:latin typeface="Georgia"/>
              </a:rPr>
              <a:t>:820</a:t>
            </a:r>
          </a:p>
          <a:p>
            <a:pPr>
              <a:defRPr/>
            </a:pPr>
            <a:r>
              <a:rPr lang="en-US" altLang="ko-KR" sz="2800" b="1" dirty="0" smtClean="0">
                <a:latin typeface="Georgia"/>
              </a:rPr>
              <a:t>73×31×82/100=1855.66(</a:t>
            </a:r>
            <a:r>
              <a:rPr lang="ko-KR" altLang="en-US" sz="2800" b="1" dirty="0" smtClean="0">
                <a:latin typeface="Georgia"/>
              </a:rPr>
              <a:t>약</a:t>
            </a:r>
            <a:r>
              <a:rPr lang="en-US" altLang="ko-KR" sz="2800" b="1" dirty="0" smtClean="0">
                <a:latin typeface="Georgia"/>
              </a:rPr>
              <a:t>1856)</a:t>
            </a:r>
            <a:endParaRPr lang="en-US" altLang="ko-KR" sz="2800" b="1" dirty="0">
              <a:latin typeface="Georgi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09069" y="1928255"/>
            <a:ext cx="4473327" cy="4237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691487.jpg"/>
          <p:cNvPicPr>
            <a:picLocks noChangeAspect="1"/>
          </p:cNvPicPr>
          <p:nvPr/>
        </p:nvPicPr>
        <p:blipFill rotWithShape="1">
          <a:blip r:embed="rId2">
            <a:lum bright="40000"/>
            <a:extLst>
              <a:ext uri="783A4284-B454-46f5-B8C8-42B5039CE256">
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<hd:imgLayer xmlns:hd="http://schemas.haansoft.com/office/drawingml/8.0" r:embed="rId3">
                    <hd:imgEffect xmlns:hd="http://schemas.haansoft.com/office/drawingml/8.0">
                      <hd:artEffectPaintBrush/>
                    </hd:imgEffect>
                  </hd:imgLayer>
                </hp:hncPhoto>
              </a:ext>
            </a:extLst>
          </a:blip>
          <a:stretch>
            <a:fillRect/>
          </a:stretch>
        </p:blipFill>
        <p:spPr>
          <a:xfrm>
            <a:off x="-24680" y="0"/>
            <a:ext cx="12191999" cy="68579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제주도의 넓이를 구한 결과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135560" y="1732757"/>
          <a:ext cx="8479251" cy="4789424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173895"/>
                <a:gridCol w="2103201"/>
                <a:gridCol w="1828525"/>
                <a:gridCol w="2373630"/>
              </a:tblGrid>
              <a:tr h="10279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한컴 윤체 B"/>
                          <a:ea typeface="한컴 윤체 B"/>
                        </a:rPr>
                        <a:t>방법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한컴 윤체 B"/>
                          <a:ea typeface="한컴 윤체 B"/>
                        </a:rPr>
                        <a:t>넓이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한컴 윤체 B"/>
                          <a:ea typeface="한컴 윤체 B"/>
                        </a:rPr>
                        <a:t>오차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한컴 윤체 B"/>
                          <a:ea typeface="한컴 윤체 B"/>
                        </a:rPr>
                        <a:t>오차 이유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14400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타원 방정식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2400" dirty="0" smtClean="0">
                          <a:latin typeface="한컴 윤고딕 250"/>
                          <a:ea typeface="한컴 윤고딕 250"/>
                        </a:rPr>
                        <a:t>1951</a:t>
                      </a:r>
                      <a:endParaRPr lang="en-US" altLang="ko-KR" sz="2400" dirty="0">
                        <a:latin typeface="한컴 윤고딕 250"/>
                        <a:ea typeface="한컴 윤고딕 25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2400" dirty="0" smtClean="0">
                          <a:latin typeface="한컴 윤고딕 250"/>
                          <a:ea typeface="한컴 윤고딕 250"/>
                        </a:rPr>
                        <a:t>102</a:t>
                      </a:r>
                      <a:endParaRPr lang="en-US" altLang="ko-KR" sz="2400" dirty="0">
                        <a:latin typeface="한컴 윤고딕 250"/>
                        <a:ea typeface="한컴 윤고딕 25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제주도 모양과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타원과는 </a:t>
                      </a:r>
                      <a:r>
                        <a:rPr lang="ko-KR" altLang="en-US" sz="2400" dirty="0" smtClean="0">
                          <a:latin typeface="한컴 윤고딕 250"/>
                          <a:ea typeface="한컴 윤고딕 250"/>
                        </a:rPr>
                        <a:t>약간</a:t>
                      </a:r>
                      <a:endParaRPr lang="en-US" altLang="ko-KR" sz="2400" dirty="0" smtClean="0">
                        <a:latin typeface="한컴 윤고딕 250"/>
                        <a:ea typeface="한컴 윤고딕 250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2400" dirty="0" smtClean="0">
                          <a:latin typeface="한컴 윤고딕 250"/>
                          <a:ea typeface="한컴 윤고딕 250"/>
                        </a:rPr>
                        <a:t> 다르고 축척이 달라서</a:t>
                      </a:r>
                      <a:endParaRPr lang="ko-KR" altLang="en-US" sz="2400" dirty="0">
                        <a:latin typeface="한컴 윤고딕 250"/>
                        <a:ea typeface="한컴 윤고딕 25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10182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픽의 정리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2400" dirty="0">
                          <a:latin typeface="한컴 윤고딕 250"/>
                          <a:ea typeface="한컴 윤고딕 250"/>
                        </a:rPr>
                        <a:t>1911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2400" dirty="0">
                          <a:latin typeface="한컴 윤고딕 250"/>
                          <a:ea typeface="한컴 윤고딕 25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제주도가 완벽한 다각형이 아니기 </a:t>
                      </a:r>
                      <a:r>
                        <a:rPr lang="ko-KR" altLang="en-US" sz="2400" dirty="0" smtClean="0">
                          <a:latin typeface="한컴 윤고딕 250"/>
                          <a:ea typeface="한컴 윤고딕 250"/>
                        </a:rPr>
                        <a:t>때문</a:t>
                      </a:r>
                      <a:endParaRPr lang="ko-KR" altLang="en-US" sz="2400" dirty="0">
                        <a:latin typeface="한컴 윤고딕 250"/>
                        <a:ea typeface="한컴 윤고딕 25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  <a:tr h="10182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돌 </a:t>
                      </a:r>
                      <a:r>
                        <a:rPr lang="ko-KR" altLang="en-US" sz="2400" dirty="0" smtClean="0">
                          <a:latin typeface="한컴 윤고딕 250"/>
                          <a:ea typeface="한컴 윤고딕 250"/>
                        </a:rPr>
                        <a:t>던지기</a:t>
                      </a:r>
                      <a:endParaRPr lang="en-US" altLang="ko-KR" sz="2400" dirty="0" smtClean="0">
                        <a:latin typeface="한컴 윤고딕 250"/>
                        <a:ea typeface="한컴 윤고딕 250"/>
                      </a:endParaRPr>
                    </a:p>
                    <a:p>
                      <a:pPr algn="ctr">
                        <a:defRPr/>
                      </a:pPr>
                      <a:r>
                        <a:rPr lang="ko-KR" altLang="en-US" sz="2400" dirty="0" smtClean="0">
                          <a:latin typeface="한컴 윤고딕 250"/>
                          <a:ea typeface="한컴 윤고딕 250"/>
                        </a:rPr>
                        <a:t> </a:t>
                      </a: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알고리즘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2400" dirty="0" smtClean="0">
                          <a:latin typeface="한컴 윤고딕 250"/>
                          <a:ea typeface="한컴 윤고딕 250"/>
                        </a:rPr>
                        <a:t>1856</a:t>
                      </a:r>
                      <a:endParaRPr lang="en-US" altLang="ko-KR" sz="2400" dirty="0">
                        <a:latin typeface="한컴 윤고딕 250"/>
                        <a:ea typeface="한컴 윤고딕 25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2400" dirty="0">
                          <a:latin typeface="한컴 윤고딕 250"/>
                          <a:ea typeface="한컴 윤고딕 250"/>
                        </a:rPr>
                        <a:t>7</a:t>
                      </a:r>
                      <a:endParaRPr lang="en-US" altLang="ko-KR" sz="2400" dirty="0">
                        <a:latin typeface="한컴 윤고딕 250"/>
                        <a:ea typeface="한컴 윤고딕 25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2400" dirty="0">
                          <a:latin typeface="한컴 윤고딕 250"/>
                          <a:ea typeface="한컴 윤고딕 250"/>
                        </a:rPr>
                        <a:t>오차 거의 없음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785926"/>
            <a:ext cx="213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dirty="0"/>
              <a:t>제주도의 </a:t>
            </a:r>
            <a:r>
              <a:rPr lang="ko-KR" altLang="en-US" sz="3200" dirty="0" smtClean="0"/>
              <a:t>넓</a:t>
            </a:r>
            <a:r>
              <a:rPr lang="ko-KR" altLang="en-US" sz="3200" dirty="0" smtClean="0"/>
              <a:t>이</a:t>
            </a:r>
            <a:r>
              <a:rPr lang="en-US" altLang="ko-KR" sz="3200" dirty="0"/>
              <a:t>:</a:t>
            </a:r>
            <a:r>
              <a:rPr lang="en-US" altLang="ko-KR" sz="3200" dirty="0" smtClean="0"/>
              <a:t>1849</a:t>
            </a:r>
            <a:endParaRPr lang="en-US" altLang="ko-K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1344" y="5301208"/>
            <a:ext cx="1296144" cy="13681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defRPr/>
            </a:pPr>
            <a:endParaRPr lang="ko-KR" alt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8418567" y="1367801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/>
              <a:t>단위</a:t>
            </a:r>
            <a:r>
              <a:rPr lang="en-US" altLang="ko-KR" dirty="0"/>
              <a:t>:</a:t>
            </a:r>
            <a:r>
              <a:rPr lang="en-US" altLang="ko-KR" dirty="0" smtClean="0"/>
              <a:t>km</a:t>
            </a:r>
            <a:r>
              <a:rPr lang="en-US" altLang="ko-KR" b="1" dirty="0" smtClean="0">
                <a:latin typeface="Georgia"/>
              </a:rPr>
              <a:t>²</a:t>
            </a:r>
            <a:endParaRPr lang="en-US" altLang="ko-K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ages.jfif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느낀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567370"/>
            <a:ext cx="10972798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김재환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처음에 오차가 많이 나와서 힘들었지만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포기하고 싶었는데 포기하지 않고 계속 하니까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오차가 줄어들고 실험을 진행할 수 있어서 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다행이었다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장지호</a:t>
            </a:r>
            <a:r>
              <a:rPr lang="en-US" altLang="ko-KR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처음엔 방법이 많이 생각나지 않았지만 점점 </a:t>
            </a:r>
            <a:endParaRPr lang="en-US" altLang="ko-KR" sz="2000" dirty="0" smtClean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여러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가지 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방법을 찾아 과제를 해결해나가는 과정이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재미있었다</a:t>
            </a:r>
            <a:endParaRPr lang="ko-KR" altLang="en-US" sz="2000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김권창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오차가 처음에 많이 나서 스트레스도 많이 받고</a:t>
            </a:r>
          </a:p>
          <a:p>
            <a:pPr marL="0" indent="0">
              <a:buNone/>
              <a:defRPr/>
            </a:pP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 짜증 났지만 오차가 많이 줄어서 다행이다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김태이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처음 이 주제를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정했을 때는 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이 주제를 어떻게 해결해야 할지 조금은 어려웠다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그러나 문제가 차근차근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해결돼 갈 때 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뿌듯함을 느꼈다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연구하면서 의견이 갈등될 때도 있었고 포기하고 싶었을 때도 있었지만 최종적으로 완성이 되니 뿌듯하다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다음에는 또 새로운 주제로 산출물을 제작하고 싶다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손지후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: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 픽의 정리의 점 개수 세는 것과 타원 방정식 의 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식이 정말 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어려웠다</a:t>
            </a:r>
            <a:r>
              <a:rPr lang="en-US" altLang="ko-KR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.</a:t>
            </a:r>
            <a:r>
              <a:rPr lang="ko-KR" altLang="en-US" sz="2000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우리가 다른 조보다 결과 완성하는 것이 느려서 걱정되고 빨리빨리 해야 해서 걱정 되었지만 그래도 </a:t>
            </a:r>
            <a:r>
              <a:rPr lang="ko-KR" altLang="en-US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열심히 계속 하니 뿌듯했다</a:t>
            </a:r>
            <a:r>
              <a:rPr lang="en-US" altLang="ko-KR" sz="2000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.</a:t>
            </a:r>
          </a:p>
          <a:p>
            <a:pPr marL="0" indent="0">
              <a:buNone/>
              <a:defRPr/>
            </a:pPr>
            <a:endParaRPr lang="en-US" altLang="en-US" sz="2000" b="0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MG_868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6947" y="2640330"/>
            <a:ext cx="3913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000" b="1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감사합니다</a:t>
            </a:r>
            <a:r>
              <a:rPr lang="ko-KR" altLang="en-US" sz="6000" dirty="0" smtClean="0">
                <a:latin typeface="Georgia"/>
              </a:rPr>
              <a:t> </a:t>
            </a:r>
            <a:endParaRPr lang="ko-KR" altLang="en-US" sz="6000" b="1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360783" cy="702945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hp="http://schemas.haansoft.com/office/presentation/8.0" Requires="hp">
      <p:transition xmlns:mc="http://schemas.openxmlformats.org/markup-compatibility/2006" xmlns:hp="http://schemas.haansoft.com/office/presentation/8.0" spd="med" mc:Ignorable="hp" hp:hslDur="2000">
        <hp:hncExtTransition type="shutter" attr="No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27BAD3655CA972636.png"/>
          <p:cNvPicPr>
            <a:picLocks noChangeAspect="1"/>
          </p:cNvPicPr>
          <p:nvPr/>
        </p:nvPicPr>
        <p:blipFill rotWithShape="1">
          <a:blip r:embed="rId2">
            <a:lum bright="10000"/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sz="5400" b="1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556766"/>
            <a:ext cx="10972798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4400" b="1" dirty="0"/>
              <a:t>1.</a:t>
            </a:r>
            <a:r>
              <a:rPr lang="ko-KR" altLang="en-US" sz="4400" b="1" dirty="0"/>
              <a:t> 넓이를 구하게 된 이유</a:t>
            </a:r>
            <a:r>
              <a:rPr lang="en-US" altLang="ko-KR" sz="4400" b="1" dirty="0"/>
              <a:t>	</a:t>
            </a:r>
          </a:p>
          <a:p>
            <a:pPr marL="0" indent="0" algn="ctr">
              <a:buNone/>
              <a:defRPr/>
            </a:pPr>
            <a:r>
              <a:rPr lang="en-US" altLang="ko-KR" sz="4400" b="1" dirty="0"/>
              <a:t>2.</a:t>
            </a:r>
            <a:r>
              <a:rPr lang="ko-KR" altLang="en-US" sz="4400" b="1" dirty="0"/>
              <a:t> </a:t>
            </a:r>
            <a:r>
              <a:rPr lang="ko-KR" altLang="en-US" sz="4400" b="1" dirty="0" smtClean="0"/>
              <a:t>제주도의 넓이를 구할 계획</a:t>
            </a:r>
            <a:endParaRPr lang="ko-KR" altLang="en-US" sz="4400" b="1" dirty="0"/>
          </a:p>
          <a:p>
            <a:pPr marL="0" indent="0" algn="ctr">
              <a:buNone/>
              <a:defRPr/>
            </a:pPr>
            <a:r>
              <a:rPr lang="en-US" altLang="ko-KR" sz="4400" b="1" dirty="0"/>
              <a:t>3</a:t>
            </a:r>
            <a:r>
              <a:rPr lang="en-US" altLang="ko-KR" sz="4400" b="1" dirty="0" smtClean="0"/>
              <a:t>. </a:t>
            </a:r>
            <a:r>
              <a:rPr lang="ko-KR" altLang="en-US" sz="4400" b="1" dirty="0" smtClean="0"/>
              <a:t>이론적 배경</a:t>
            </a:r>
            <a:r>
              <a:rPr lang="en-US" altLang="ko-KR" sz="4400" b="1" dirty="0" smtClean="0"/>
              <a:t>&amp;</a:t>
            </a:r>
            <a:r>
              <a:rPr lang="ko-KR" altLang="en-US" sz="4400" b="1" dirty="0" smtClean="0"/>
              <a:t>실행할 </a:t>
            </a:r>
            <a:r>
              <a:rPr lang="ko-KR" altLang="en-US" sz="4400" b="1" dirty="0" smtClean="0"/>
              <a:t>연구 </a:t>
            </a:r>
            <a:r>
              <a:rPr lang="ko-KR" altLang="en-US" sz="4400" b="1" dirty="0" smtClean="0"/>
              <a:t>과정</a:t>
            </a:r>
            <a:endParaRPr lang="ko-KR" altLang="en-US" sz="4400" b="1" dirty="0" smtClean="0"/>
          </a:p>
          <a:p>
            <a:pPr marL="0" indent="0" algn="ctr">
              <a:buNone/>
              <a:defRPr/>
            </a:pPr>
            <a:r>
              <a:rPr lang="en-US" altLang="ko-KR" sz="4400" b="1" dirty="0" smtClean="0"/>
              <a:t>4</a:t>
            </a:r>
            <a:r>
              <a:rPr lang="en-US" altLang="ko-KR" sz="4400" b="1" dirty="0" smtClean="0"/>
              <a:t>.</a:t>
            </a:r>
            <a:r>
              <a:rPr lang="ko-KR" altLang="en-US" sz="4400" b="1" dirty="0"/>
              <a:t>제주도의넓이를 구한결과</a:t>
            </a:r>
          </a:p>
          <a:p>
            <a:pPr marL="0" indent="0" algn="ctr">
              <a:buNone/>
              <a:defRPr/>
            </a:pPr>
            <a:r>
              <a:rPr lang="en-US" altLang="ko-KR" sz="4400" b="1" dirty="0"/>
              <a:t>5</a:t>
            </a:r>
            <a:r>
              <a:rPr lang="en-US" altLang="ko-KR" sz="4400" b="1" dirty="0" smtClean="0"/>
              <a:t>.</a:t>
            </a:r>
            <a:r>
              <a:rPr lang="ko-KR" altLang="en-US" sz="4400" b="1" dirty="0" smtClean="0"/>
              <a:t>느낀 점</a:t>
            </a:r>
            <a:endParaRPr lang="ko-KR" altLang="en-U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med" mc:Ignorable="hp" hp:hslDur="2000">
        <hp:hncExtTransition type="crash" attr="No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제주도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넓이를 구하게 된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 sz="3600" dirty="0" smtClean="0"/>
              <a:t>많은 사람들은 삼각형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사각형과 같은 단순한 도형의 넓이를 구하는 공식을 숙지하고 있고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사용할 수 있다</a:t>
            </a:r>
            <a:r>
              <a:rPr lang="en-US" altLang="ko-KR" sz="3600" dirty="0" smtClean="0"/>
              <a:t>.</a:t>
            </a:r>
          </a:p>
          <a:p>
            <a:pPr marL="0" indent="0">
              <a:buNone/>
              <a:defRPr/>
            </a:pPr>
            <a:r>
              <a:rPr lang="ko-KR" altLang="en-US" sz="3600" dirty="0" smtClean="0"/>
              <a:t>그러나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제주도 같이 복잡한 도형들의 넓이를 구하는 과정에서 어려워한다</a:t>
            </a:r>
            <a:r>
              <a:rPr lang="en-US" altLang="ko-KR" sz="3600" dirty="0" smtClean="0"/>
              <a:t>.</a:t>
            </a:r>
          </a:p>
          <a:p>
            <a:pPr marL="0" indent="0">
              <a:buNone/>
              <a:defRPr/>
            </a:pPr>
            <a:r>
              <a:rPr lang="ko-KR" altLang="en-US" sz="3600" dirty="0" smtClean="0"/>
              <a:t>그래서 </a:t>
            </a:r>
            <a:r>
              <a:rPr lang="ko-KR" altLang="en-US" sz="3600" dirty="0" smtClean="0"/>
              <a:t>우리는 그 중 우리가 살고 있는 제주도의 넓이를 여러 가지 방법으로 구해 보기로 하였다</a:t>
            </a:r>
            <a:r>
              <a:rPr lang="en-US" altLang="ko-KR" sz="3600" dirty="0" smtClean="0"/>
              <a:t>.</a:t>
            </a:r>
            <a:endParaRPr lang="en-US" altLang="ko-KR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23A2C4D526A2FD218.jfif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제주도의 넓이를 구할 계획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428736"/>
            <a:ext cx="1097279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b="1" dirty="0"/>
              <a:t>1.</a:t>
            </a:r>
            <a:r>
              <a:rPr lang="ko-KR" altLang="en-US" b="1" dirty="0"/>
              <a:t>타원 방정식을 이용하여 제주도의 넓이를 구한다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b="1" dirty="0"/>
              <a:t>2.</a:t>
            </a:r>
            <a:r>
              <a:rPr lang="ko-KR" altLang="en-US" b="1" dirty="0"/>
              <a:t>픽의 정리를 이용하여 제주도의 넓이를 구한다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b="1" dirty="0"/>
              <a:t>3.</a:t>
            </a:r>
            <a:r>
              <a:rPr lang="ko-KR" altLang="en-US" b="1" dirty="0"/>
              <a:t>스크래치로 돌 던지기를 해서 제주도의 넓이를 구한다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b="1" dirty="0"/>
              <a:t>4.</a:t>
            </a:r>
            <a:r>
              <a:rPr lang="ko-KR" altLang="en-US" b="1" dirty="0"/>
              <a:t>실제 제주도의 넓이와 </a:t>
            </a:r>
            <a:r>
              <a:rPr lang="en-US" altLang="ko-KR" b="1" dirty="0"/>
              <a:t>1,2,3</a:t>
            </a:r>
            <a:r>
              <a:rPr lang="ko-KR" altLang="en-US" b="1" dirty="0"/>
              <a:t>번에서 구한 넓이를 비교한다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이론적 배경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4000" dirty="0">
                <a:latin typeface="Georgia"/>
              </a:rPr>
              <a:t>1.</a:t>
            </a:r>
            <a:r>
              <a:rPr lang="ko-KR" altLang="en-US" sz="4000" dirty="0">
                <a:latin typeface="Georgia"/>
              </a:rPr>
              <a:t>타원</a:t>
            </a:r>
            <a:r>
              <a:rPr lang="en-US" altLang="ko-KR" sz="4000" dirty="0">
                <a:latin typeface="Georgia"/>
              </a:rPr>
              <a:t>-</a:t>
            </a:r>
          </a:p>
          <a:p>
            <a:pPr marL="0" indent="0">
              <a:buNone/>
              <a:defRPr/>
            </a:pPr>
            <a:endParaRPr lang="ko-KR" altLang="en-US" dirty="0">
              <a:latin typeface="Georgia"/>
            </a:endParaRPr>
          </a:p>
          <a:p>
            <a:pPr marL="0" indent="0">
              <a:buNone/>
              <a:defRPr/>
            </a:pPr>
            <a:endParaRPr lang="ko-KR" altLang="en-US" dirty="0">
              <a:latin typeface="Georgia"/>
            </a:endParaRPr>
          </a:p>
          <a:p>
            <a:pPr marL="0" indent="0">
              <a:buNone/>
              <a:defRPr/>
            </a:pPr>
            <a:endParaRPr lang="ko-KR" altLang="en-US" dirty="0">
              <a:latin typeface="Georgia"/>
            </a:endParaRPr>
          </a:p>
          <a:p>
            <a:pPr marL="0" indent="0">
              <a:buNone/>
              <a:defRPr/>
            </a:pPr>
            <a:endParaRPr lang="ko-KR" altLang="en-US" dirty="0">
              <a:latin typeface="Georgia"/>
            </a:endParaRPr>
          </a:p>
          <a:p>
            <a:pPr marL="0" indent="0">
              <a:buNone/>
              <a:defRPr/>
            </a:pPr>
            <a:r>
              <a:rPr lang="ko-KR" altLang="en-US" sz="4000" b="1" dirty="0">
                <a:latin typeface="Georgia"/>
              </a:rPr>
              <a:t>타원의 </a:t>
            </a:r>
            <a:r>
              <a:rPr lang="ko-KR" altLang="en-US" sz="4000" b="1" dirty="0" smtClean="0">
                <a:latin typeface="Georgia"/>
              </a:rPr>
              <a:t>넓이 </a:t>
            </a:r>
            <a:r>
              <a:rPr lang="en-US" altLang="ko-KR" sz="4000" b="1" dirty="0" smtClean="0">
                <a:latin typeface="Georgia"/>
              </a:rPr>
              <a:t>: </a:t>
            </a:r>
            <a:r>
              <a:rPr lang="en-US" altLang="ko-KR" sz="4000" b="1" dirty="0" err="1" smtClean="0">
                <a:latin typeface="Georgia"/>
              </a:rPr>
              <a:t>a</a:t>
            </a:r>
            <a:r>
              <a:rPr lang="en-US" altLang="ko-KR" sz="4000" b="1" dirty="0" err="1" smtClean="0"/>
              <a:t>×</a:t>
            </a:r>
            <a:r>
              <a:rPr lang="en-US" altLang="ko-KR" sz="4000" b="1" dirty="0" err="1" smtClean="0">
                <a:latin typeface="Georgia"/>
              </a:rPr>
              <a:t>b</a:t>
            </a:r>
            <a:r>
              <a:rPr lang="en-US" altLang="ko-KR" sz="4000" b="1" dirty="0" smtClean="0"/>
              <a:t>×</a:t>
            </a:r>
            <a:r>
              <a:rPr lang="el-GR" sz="4000" b="1" i="1" dirty="0" smtClean="0"/>
              <a:t>π</a:t>
            </a:r>
            <a:endParaRPr lang="ko-KR" altLang="en-US" sz="4000" b="1" dirty="0">
              <a:latin typeface="Georgia"/>
            </a:endParaRPr>
          </a:p>
          <a:p>
            <a:pPr marL="0" indent="0">
              <a:buNone/>
              <a:defRPr/>
            </a:pPr>
            <a:endParaRPr lang="en-US" altLang="ko-KR" i="1" dirty="0">
              <a:latin typeface="Georgia"/>
            </a:endParaRPr>
          </a:p>
          <a:p>
            <a:pPr marL="0" indent="0">
              <a:buNone/>
              <a:defRPr/>
            </a:pPr>
            <a:endParaRPr lang="en-US" altLang="ko-KR" i="1" dirty="0">
              <a:latin typeface="Georgia"/>
            </a:endParaRPr>
          </a:p>
          <a:p>
            <a:pPr marL="0" indent="0">
              <a:buNone/>
              <a:defRPr/>
            </a:pPr>
            <a:endParaRPr lang="en-US" altLang="ko-KR" i="1" dirty="0">
              <a:latin typeface="Georgia"/>
            </a:endParaRPr>
          </a:p>
          <a:p>
            <a:pPr marL="0" indent="0">
              <a:buNone/>
              <a:defRPr/>
            </a:pPr>
            <a:endParaRPr lang="en-US" altLang="ko-KR" i="1" dirty="0">
              <a:latin typeface="Georgia"/>
            </a:endParaRPr>
          </a:p>
          <a:p>
            <a:pPr marL="0" indent="0">
              <a:buNone/>
              <a:defRPr/>
            </a:pPr>
            <a:endParaRPr lang="en-US" altLang="ko-KR" i="1" dirty="0">
              <a:latin typeface="Georgia"/>
            </a:endParaRPr>
          </a:p>
          <a:p>
            <a:pPr marL="0" indent="0">
              <a:buNone/>
              <a:defRPr/>
            </a:pPr>
            <a:endParaRPr lang="en-US" altLang="ko-KR" i="1" dirty="0">
              <a:latin typeface="Georgi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95934" y="1931636"/>
            <a:ext cx="5103440" cy="399769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93553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9343" y="1417638"/>
            <a:ext cx="7727285" cy="349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7559" y="2065020"/>
            <a:ext cx="1224153" cy="6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/>
              <a:t>CD=5.11</a:t>
            </a:r>
          </a:p>
          <a:p>
            <a:pPr>
              <a:defRPr/>
            </a:pPr>
            <a:r>
              <a:rPr lang="en-US" altLang="ko-KR" b="1" dirty="0"/>
              <a:t>CE=11.68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57044" y="2386965"/>
            <a:ext cx="262509" cy="363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타원 방정식 이용하기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2580" y="5229225"/>
            <a:ext cx="9505188" cy="56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ko-KR" altLang="en-US" sz="3200" b="1" i="0" u="none" strike="noStrike" kern="1200" cap="none" spc="0" normalizeH="0" baseline="0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6628" y="1615059"/>
            <a:ext cx="362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latin typeface="Georgia"/>
              </a:rPr>
              <a:t>1cm²⥊</a:t>
            </a:r>
            <a:r>
              <a:rPr lang="en-US" altLang="ko-KR" sz="2400" b="1" dirty="0" smtClean="0">
                <a:latin typeface="Georgia"/>
              </a:rPr>
              <a:t>100</a:t>
            </a:r>
            <a:r>
              <a:rPr lang="en-US" altLang="ko-KR" sz="2400" dirty="0" smtClean="0"/>
              <a:t>÷</a:t>
            </a:r>
            <a:r>
              <a:rPr lang="en-US" altLang="ko-KR" sz="2400" b="1" dirty="0" smtClean="0">
                <a:latin typeface="Georgia"/>
              </a:rPr>
              <a:t>3.1²km²</a:t>
            </a:r>
            <a:endParaRPr lang="en-US" altLang="ko-KR" sz="2400" b="1" dirty="0">
              <a:latin typeface="Georgia"/>
            </a:endParaRPr>
          </a:p>
        </p:txBody>
      </p:sp>
      <p:pic>
        <p:nvPicPr>
          <p:cNvPr id="12" name="그림 11" descr="사전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839343" y="1417637"/>
            <a:ext cx="7713511" cy="3811587"/>
          </a:xfrm>
          <a:prstGeom prst="rect">
            <a:avLst/>
          </a:prstGeom>
        </p:spPr>
      </p:pic>
      <p:pic>
        <p:nvPicPr>
          <p:cNvPr id="13" name="그림 12" descr="사전1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609599" y="4765135"/>
            <a:ext cx="3000378" cy="20673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2992" y="220229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5.11cm</a:t>
            </a:r>
            <a:endParaRPr lang="ko-KR" altLang="en-US" dirty="0"/>
          </a:p>
        </p:txBody>
      </p:sp>
      <p:sp>
        <p:nvSpPr>
          <p:cNvPr id="16" name="오른쪽 중괄호 15"/>
          <p:cNvSpPr/>
          <p:nvPr/>
        </p:nvSpPr>
        <p:spPr>
          <a:xfrm>
            <a:off x="4595802" y="1859519"/>
            <a:ext cx="357190" cy="114966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오른쪽 중괄호 16"/>
          <p:cNvSpPr/>
          <p:nvPr/>
        </p:nvSpPr>
        <p:spPr>
          <a:xfrm rot="5400000">
            <a:off x="6395733" y="1209254"/>
            <a:ext cx="357190" cy="39570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3366375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11.68cm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24299" y="5614154"/>
            <a:ext cx="755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5.11</a:t>
            </a:r>
            <a:r>
              <a:rPr lang="en-US" altLang="ko-KR" sz="3200" b="1" dirty="0" smtClean="0"/>
              <a:t>×</a:t>
            </a:r>
            <a:r>
              <a:rPr lang="en-US" altLang="ko-KR" sz="3200" dirty="0" smtClean="0"/>
              <a:t>11.68</a:t>
            </a:r>
            <a:r>
              <a:rPr lang="en-US" altLang="ko-KR" sz="3200" b="1" dirty="0" smtClean="0"/>
              <a:t>×</a:t>
            </a:r>
            <a:r>
              <a:rPr lang="el-GR" sz="3200" i="1" dirty="0" smtClean="0"/>
              <a:t>π</a:t>
            </a:r>
            <a:r>
              <a:rPr lang="en-US" sz="3200" i="1" dirty="0" smtClean="0"/>
              <a:t> </a:t>
            </a:r>
            <a:r>
              <a:rPr lang="en-US" altLang="ko-KR" sz="3200" b="1" dirty="0" smtClean="0"/>
              <a:t>×</a:t>
            </a:r>
            <a:r>
              <a:rPr lang="en-US" altLang="ko-KR" sz="3200" dirty="0" smtClean="0"/>
              <a:t>100÷3.1²</a:t>
            </a:r>
            <a:r>
              <a:rPr lang="en-US" sz="3200" i="1" dirty="0" smtClean="0"/>
              <a:t> </a:t>
            </a:r>
            <a:r>
              <a:rPr lang="en-US" sz="3200" dirty="0" smtClean="0"/>
              <a:t>= </a:t>
            </a:r>
            <a:r>
              <a:rPr lang="ko-KR" altLang="en-US" sz="3200" dirty="0" smtClean="0"/>
              <a:t>약</a:t>
            </a:r>
            <a:r>
              <a:rPr lang="en-US" sz="3200" b="1" dirty="0" smtClean="0"/>
              <a:t>1951</a:t>
            </a:r>
            <a:r>
              <a:rPr lang="en-US" altLang="ko-KR" sz="3200" dirty="0" smtClean="0">
                <a:latin typeface="Georgia"/>
              </a:rPr>
              <a:t>km²</a:t>
            </a:r>
            <a:endParaRPr lang="en-US" altLang="ko-KR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309786" y="5429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10km</a:t>
            </a:r>
            <a:endParaRPr lang="ko-KR" altLang="en-US" dirty="0"/>
          </a:p>
        </p:txBody>
      </p:sp>
      <p:sp>
        <p:nvSpPr>
          <p:cNvPr id="22" name="오른쪽 중괄호 21"/>
          <p:cNvSpPr/>
          <p:nvPr/>
        </p:nvSpPr>
        <p:spPr>
          <a:xfrm rot="5400000" flipV="1">
            <a:off x="1824598" y="5141001"/>
            <a:ext cx="398873" cy="171451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66844" y="6357958"/>
            <a:ext cx="9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3.1cm</a:t>
            </a:r>
            <a:endParaRPr lang="ko-KR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316" y="4941189"/>
            <a:ext cx="10225278" cy="36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5865" y="785793"/>
            <a:ext cx="70568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000" dirty="0">
                <a:latin typeface="Georgia"/>
              </a:rPr>
              <a:t>2.</a:t>
            </a:r>
            <a:r>
              <a:rPr lang="ko-KR" altLang="en-US" sz="4000" dirty="0">
                <a:latin typeface="Georgia"/>
              </a:rPr>
              <a:t>픽의</a:t>
            </a:r>
            <a:r>
              <a:rPr lang="ko-KR" altLang="en-US" sz="4000" dirty="0">
                <a:latin typeface="Georgia"/>
              </a:rPr>
              <a:t> 정리</a:t>
            </a:r>
            <a:r>
              <a:rPr lang="en-US" altLang="ko-KR" sz="4000" dirty="0">
                <a:latin typeface="Georgia"/>
              </a:rPr>
              <a:t>-</a:t>
            </a:r>
            <a:r>
              <a:rPr lang="en-US" altLang="ko-KR" sz="3600" dirty="0">
                <a:latin typeface="Georgia"/>
              </a:rPr>
              <a:t> </a:t>
            </a:r>
            <a:r>
              <a:rPr lang="ko-KR" altLang="en-US" sz="3600" dirty="0">
                <a:latin typeface="Georgia"/>
              </a:rPr>
              <a:t>격자점위에</a:t>
            </a:r>
            <a:r>
              <a:rPr lang="ko-KR" altLang="en-US" sz="3600" dirty="0">
                <a:latin typeface="Georgia"/>
              </a:rPr>
              <a:t> 있는 다각형의 넓이를 구하는 공식이 </a:t>
            </a:r>
            <a:r>
              <a:rPr lang="ko-KR" altLang="en-US" sz="3600" dirty="0">
                <a:latin typeface="Georgia"/>
              </a:rPr>
              <a:t>픽의</a:t>
            </a:r>
            <a:r>
              <a:rPr lang="ko-KR" altLang="en-US" sz="3600" dirty="0">
                <a:latin typeface="Georgia"/>
              </a:rPr>
              <a:t> 정리이</a:t>
            </a:r>
            <a:r>
              <a:rPr lang="ko-KR" altLang="en-US" sz="3600" b="1" dirty="0">
                <a:latin typeface="Georgia"/>
              </a:rPr>
              <a:t>다</a:t>
            </a:r>
            <a:r>
              <a:rPr lang="en-US" altLang="ko-KR" sz="3600" b="1" dirty="0">
                <a:latin typeface="Georgia"/>
              </a:rPr>
              <a:t>.</a:t>
            </a:r>
          </a:p>
          <a:p>
            <a:pPr>
              <a:defRPr/>
            </a:pPr>
            <a:r>
              <a:rPr lang="ko-KR" altLang="en-US" sz="3600" b="1" dirty="0">
                <a:latin typeface="Georgia"/>
              </a:rPr>
              <a:t>넓이를 </a:t>
            </a:r>
            <a:r>
              <a:rPr lang="en-US" altLang="ko-KR" sz="3600" b="1" dirty="0">
                <a:latin typeface="Georgia"/>
              </a:rPr>
              <a:t>A, </a:t>
            </a:r>
            <a:r>
              <a:rPr lang="ko-KR" altLang="en-US" sz="3600" b="1" dirty="0" smtClean="0">
                <a:latin typeface="Georgia"/>
              </a:rPr>
              <a:t>내부 점의 </a:t>
            </a:r>
            <a:r>
              <a:rPr lang="ko-KR" altLang="en-US" sz="3600" b="1" dirty="0">
                <a:latin typeface="Georgia"/>
              </a:rPr>
              <a:t>수를 </a:t>
            </a:r>
            <a:r>
              <a:rPr lang="en-US" altLang="ko-KR" sz="3600" b="1" dirty="0">
                <a:latin typeface="Georgia"/>
              </a:rPr>
              <a:t>i</a:t>
            </a:r>
            <a:r>
              <a:rPr lang="en-US" altLang="ko-KR" sz="3600" b="1" dirty="0">
                <a:latin typeface="Georgia"/>
              </a:rPr>
              <a:t>, </a:t>
            </a:r>
            <a:r>
              <a:rPr lang="ko-KR" altLang="en-US" sz="3600" b="1" dirty="0">
                <a:latin typeface="Georgia"/>
              </a:rPr>
              <a:t>변 위에 있는 점의 수를 </a:t>
            </a:r>
            <a:r>
              <a:rPr lang="en-US" altLang="ko-KR" sz="3600" b="1" dirty="0">
                <a:latin typeface="Georgia"/>
              </a:rPr>
              <a:t>b</a:t>
            </a:r>
            <a:r>
              <a:rPr lang="ko-KR" altLang="en-US" sz="3600" b="1" dirty="0">
                <a:latin typeface="Georgia"/>
              </a:rPr>
              <a:t>라고 할때</a:t>
            </a:r>
            <a:r>
              <a:rPr lang="en-US" altLang="ko-KR" sz="3600" b="1" i="1" dirty="0" smtClean="0">
                <a:latin typeface="Georgia"/>
              </a:rPr>
              <a:t>A=i+b</a:t>
            </a:r>
            <a:r>
              <a:rPr lang="en-US" altLang="ko-KR" sz="3600" dirty="0" smtClean="0"/>
              <a:t>÷</a:t>
            </a:r>
            <a:r>
              <a:rPr lang="en-US" altLang="ko-KR" sz="3600" b="1" i="1" dirty="0" smtClean="0">
                <a:latin typeface="Georgia"/>
              </a:rPr>
              <a:t>2 </a:t>
            </a:r>
            <a:r>
              <a:rPr lang="en-US" altLang="ko-KR" sz="3600" b="1" i="1" dirty="0">
                <a:latin typeface="Georgia"/>
              </a:rPr>
              <a:t>-1</a:t>
            </a:r>
            <a:r>
              <a:rPr lang="ko-KR" altLang="en-US" sz="3600" b="1" i="1" dirty="0">
                <a:latin typeface="Georgia"/>
              </a:rPr>
              <a:t>이</a:t>
            </a:r>
            <a:r>
              <a:rPr lang="en-US" altLang="ko-KR" sz="3600" b="1" i="1" dirty="0">
                <a:latin typeface="Georgia"/>
              </a:rPr>
              <a:t> </a:t>
            </a:r>
            <a:r>
              <a:rPr lang="ko-KR" altLang="en-US" sz="3600" b="1" i="1" dirty="0">
                <a:latin typeface="Georgia"/>
              </a:rPr>
              <a:t>된다</a:t>
            </a:r>
            <a:r>
              <a:rPr lang="en-US" altLang="ko-KR" sz="3600" b="1" i="1" dirty="0">
                <a:latin typeface="Georgia"/>
              </a:rPr>
              <a:t>.</a:t>
            </a:r>
          </a:p>
        </p:txBody>
      </p:sp>
      <p:pic>
        <p:nvPicPr>
          <p:cNvPr id="10" name="그림 9" descr="a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81026" y="571480"/>
            <a:ext cx="3686734" cy="5796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9207" y="5657671"/>
            <a:ext cx="5223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b="1" dirty="0">
                <a:hlinkClick r:id="rId3"/>
              </a:rPr>
              <a:t>https://ko.wikipedia.org/wiki/%ED%94%BD%EC%9D%98_%EC%A0%95%EB%A6%AC</a:t>
            </a:r>
            <a:endParaRPr lang="en-US" altLang="ko-KR" b="1" dirty="0"/>
          </a:p>
          <a:p>
            <a:pPr lvl="0">
              <a:defRPr/>
            </a:pPr>
            <a:r>
              <a:rPr lang="ko-KR" altLang="en-US" b="1" dirty="0"/>
              <a:t>위키백과</a:t>
            </a:r>
            <a:r>
              <a:rPr lang="en-US" altLang="ko-KR" b="1" dirty="0"/>
              <a:t>-</a:t>
            </a:r>
            <a:r>
              <a:rPr lang="ko-KR" altLang="en-US" b="1" dirty="0"/>
              <a:t>픽의</a:t>
            </a:r>
            <a:r>
              <a:rPr lang="ko-KR" altLang="en-US" b="1" dirty="0"/>
              <a:t> 정리</a:t>
            </a:r>
          </a:p>
          <a:p>
            <a:pPr lvl="0">
              <a:defRPr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픽의</a:t>
            </a:r>
            <a:r>
              <a:rPr lang="ko-KR" altLang="en-US" dirty="0"/>
              <a:t> 정리 이용하기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lum bright="10000" contrast="10000"/>
          </a:blip>
          <a:stretch>
            <a:fillRect/>
          </a:stretch>
        </p:blipFill>
        <p:spPr>
          <a:xfrm>
            <a:off x="911352" y="1566472"/>
            <a:ext cx="5976747" cy="3725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9387" y="5437632"/>
            <a:ext cx="10383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257">
              <a:spcBef>
                <a:spcPct val="0"/>
              </a:spcBef>
              <a:defRPr/>
            </a:pPr>
            <a:r>
              <a:rPr lang="ko-KR" altLang="en-US" sz="4000" b="1" i="1" dirty="0" smtClean="0">
                <a:solidFill>
                  <a:srgbClr val="000000"/>
                </a:solidFill>
                <a:latin typeface="Georgia"/>
              </a:rPr>
              <a:t>내부 점</a:t>
            </a:r>
            <a:r>
              <a:rPr lang="en-US" altLang="ko-KR" sz="4000" b="1" i="1" dirty="0" smtClean="0">
                <a:solidFill>
                  <a:srgbClr val="000000"/>
                </a:solidFill>
                <a:latin typeface="Georgia"/>
              </a:rPr>
              <a:t>(</a:t>
            </a:r>
            <a:r>
              <a:rPr lang="en-US" altLang="ko-KR" sz="4000" b="1" i="1" dirty="0" smtClean="0">
                <a:solidFill>
                  <a:srgbClr val="000000"/>
                </a:solidFill>
                <a:latin typeface="Georgia"/>
              </a:rPr>
              <a:t>i</a:t>
            </a:r>
            <a:r>
              <a:rPr lang="en-US" altLang="ko-KR" sz="4000" b="1" i="1" dirty="0" smtClean="0">
                <a:solidFill>
                  <a:srgbClr val="000000"/>
                </a:solidFill>
                <a:latin typeface="Georgia"/>
              </a:rPr>
              <a:t>)</a:t>
            </a:r>
            <a:r>
              <a:rPr kumimoji="0" lang="en-US" altLang="ko-KR" sz="4000" b="1" i="1" u="none" strike="noStrike" kern="1200" cap="none" spc="0" normalizeH="0" baseline="0" dirty="0" smtClean="0">
                <a:solidFill>
                  <a:srgbClr val="000000"/>
                </a:solidFill>
                <a:latin typeface="Georgia"/>
              </a:rPr>
              <a:t>=259  </a:t>
            </a:r>
            <a:r>
              <a:rPr kumimoji="0" lang="ko-KR" altLang="en-US" sz="4000" b="1" i="1" u="none" strike="noStrike" kern="1200" cap="none" spc="0" normalizeH="0" baseline="0" dirty="0" smtClean="0">
                <a:solidFill>
                  <a:srgbClr val="000000"/>
                </a:solidFill>
                <a:latin typeface="Georgia"/>
              </a:rPr>
              <a:t>변 위에 있는 점</a:t>
            </a:r>
            <a:r>
              <a:rPr kumimoji="0" lang="en-US" altLang="ko-KR" sz="4000" b="1" i="1" u="none" strike="noStrike" kern="1200" cap="none" spc="0" normalizeH="0" baseline="0" dirty="0" smtClean="0">
                <a:solidFill>
                  <a:srgbClr val="000000"/>
                </a:solidFill>
                <a:latin typeface="Georgia"/>
              </a:rPr>
              <a:t>(b)=58   A=259+58</a:t>
            </a:r>
            <a:r>
              <a:rPr lang="en-US" altLang="ko-KR" sz="4000" dirty="0" smtClean="0"/>
              <a:t>÷</a:t>
            </a:r>
            <a:r>
              <a:rPr kumimoji="0" lang="en-US" altLang="ko-KR" sz="4000" b="1" i="1" u="none" strike="noStrike" kern="1200" cap="none" spc="0" normalizeH="0" baseline="0" dirty="0" smtClean="0">
                <a:solidFill>
                  <a:srgbClr val="000000"/>
                </a:solidFill>
                <a:latin typeface="Georgia"/>
              </a:rPr>
              <a:t>2-1           </a:t>
            </a:r>
            <a:r>
              <a:rPr kumimoji="0" lang="ko-KR" altLang="en-US" sz="4000" b="1" i="1" u="none" strike="noStrike" kern="1200" cap="none" spc="0" normalizeH="0" baseline="0" dirty="0" smtClean="0">
                <a:solidFill>
                  <a:srgbClr val="000000"/>
                </a:solidFill>
                <a:latin typeface="Georgia"/>
              </a:rPr>
              <a:t>넓이</a:t>
            </a:r>
            <a:r>
              <a:rPr kumimoji="0" lang="en-US" altLang="ko-KR" sz="4000" b="1" i="1" u="none" strike="noStrike" kern="1200" cap="none" spc="0" normalizeH="0" baseline="0" dirty="0" smtClean="0">
                <a:solidFill>
                  <a:srgbClr val="000000"/>
                </a:solidFill>
                <a:latin typeface="Georgia"/>
              </a:rPr>
              <a:t>(A)=287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2116" y="1700784"/>
            <a:ext cx="4680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latin typeface="Georgia"/>
              </a:rPr>
              <a:t>0.64cm²⥊6.66km²</a:t>
            </a:r>
          </a:p>
          <a:p>
            <a:pPr>
              <a:defRPr/>
            </a:pPr>
            <a:endParaRPr lang="en-US" altLang="ko-KR" sz="2400" b="1" dirty="0" smtClean="0">
              <a:latin typeface="Georgia"/>
            </a:endParaRPr>
          </a:p>
          <a:p>
            <a:pPr>
              <a:defRPr/>
            </a:pPr>
            <a:r>
              <a:rPr lang="en-US" altLang="ko-KR" sz="2400" b="1" dirty="0" smtClean="0">
                <a:latin typeface="Georgia"/>
              </a:rPr>
              <a:t>                    =</a:t>
            </a:r>
            <a:r>
              <a:rPr lang="en-US" altLang="ko-KR" sz="2400" b="1" dirty="0" smtClean="0">
                <a:latin typeface="Georgia"/>
              </a:rPr>
              <a:t>0.8²</a:t>
            </a:r>
            <a:r>
              <a:rPr lang="en-US" altLang="ko-KR" sz="2400" b="1" dirty="0" smtClean="0"/>
              <a:t>× </a:t>
            </a:r>
            <a:r>
              <a:rPr lang="en-US" altLang="ko-KR" sz="2400" b="1" dirty="0" smtClean="0">
                <a:latin typeface="Georgia"/>
              </a:rPr>
              <a:t>(10/3.1)</a:t>
            </a:r>
            <a:r>
              <a:rPr lang="en-US" altLang="ko-KR" sz="2400" b="1" dirty="0" smtClean="0">
                <a:latin typeface="Georgia"/>
              </a:rPr>
              <a:t> </a:t>
            </a:r>
            <a:r>
              <a:rPr lang="en-US" altLang="ko-KR" sz="2400" b="1" dirty="0" smtClean="0">
                <a:latin typeface="Georgia"/>
              </a:rPr>
              <a:t>²</a:t>
            </a:r>
            <a:endParaRPr lang="en-US" altLang="ko-KR" sz="2400" b="1" dirty="0">
              <a:latin typeface="Georgia"/>
            </a:endParaRPr>
          </a:p>
          <a:p>
            <a:pPr>
              <a:defRPr/>
            </a:pPr>
            <a:endParaRPr lang="en-US" altLang="ko-KR" sz="2400" b="1" dirty="0">
              <a:latin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884" y="3286124"/>
            <a:ext cx="4200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287</a:t>
            </a:r>
            <a:r>
              <a:rPr lang="en-US" altLang="ko-KR" sz="2800" b="1" dirty="0" smtClean="0"/>
              <a:t>×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6.66=1911km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²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960" y="769235"/>
            <a:ext cx="11344317" cy="208826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  <a:defRPr/>
            </a:pPr>
            <a:r>
              <a:rPr lang="ko-KR" altLang="en-US" sz="4324" dirty="0"/>
              <a:t> </a:t>
            </a:r>
            <a:r>
              <a:rPr lang="en-US" altLang="ko-KR" sz="4324" dirty="0"/>
              <a:t>3.</a:t>
            </a:r>
            <a:r>
              <a:rPr lang="ko-KR" altLang="en-US" sz="4324" dirty="0"/>
              <a:t>돌 던지기 알고리즘</a:t>
            </a:r>
            <a:r>
              <a:rPr lang="en-US" altLang="ko-KR" sz="4324" dirty="0"/>
              <a:t>-</a:t>
            </a:r>
            <a:r>
              <a:rPr lang="ko-KR" altLang="en-US" sz="4324" dirty="0"/>
              <a:t> </a:t>
            </a:r>
            <a:r>
              <a:rPr lang="ko-KR" altLang="en-US" dirty="0"/>
              <a:t>직사각형 안 도형이 전체에서 차지하는  비율을 구하기 위하여 도형에 외접하는 사각형 안에 많은 돌들을 무작위로 배치하여 총 돌 중 일정한 도형 안에 들어간 총 돌의 수 의 비를 구한다</a:t>
            </a:r>
            <a:r>
              <a:rPr lang="en-US" altLang="ko-KR" dirty="0"/>
              <a:t>. 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ko-KR" altLang="en-US" dirty="0"/>
              <a:t>이 원리를 활용하여 한 </a:t>
            </a:r>
            <a:r>
              <a:rPr lang="ko-KR" altLang="en-US" dirty="0" smtClean="0"/>
              <a:t>직사각형 </a:t>
            </a:r>
            <a:r>
              <a:rPr lang="ko-KR" altLang="en-US" dirty="0"/>
              <a:t>속에 타원</a:t>
            </a:r>
            <a:r>
              <a:rPr lang="en-US" altLang="ko-KR" dirty="0"/>
              <a:t>(</a:t>
            </a:r>
            <a:r>
              <a:rPr lang="ko-KR" altLang="en-US" dirty="0"/>
              <a:t>제주도를 표현한</a:t>
            </a:r>
            <a:r>
              <a:rPr lang="en-US" altLang="ko-KR" dirty="0"/>
              <a:t>)</a:t>
            </a:r>
            <a:r>
              <a:rPr lang="ko-KR" altLang="en-US" dirty="0"/>
              <a:t>을 넣어 문제를 해결한다</a:t>
            </a:r>
            <a:r>
              <a:rPr lang="en-US" altLang="ko-KR" dirty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3373406"/>
            <a:ext cx="5105842" cy="2621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3217" y="3429000"/>
            <a:ext cx="5349180" cy="223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던진 돌의 수</a:t>
            </a:r>
            <a:r>
              <a:rPr lang="en-US" altLang="ko-KR" sz="2400" dirty="0"/>
              <a:t>:22</a:t>
            </a:r>
            <a:r>
              <a:rPr lang="ko-KR" altLang="en-US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삼각형 안 돌의 개수</a:t>
            </a:r>
            <a:r>
              <a:rPr lang="en-US" altLang="ko-KR" sz="2400" dirty="0"/>
              <a:t>:11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삼각형 밖 돌의 개수</a:t>
            </a:r>
            <a:r>
              <a:rPr lang="en-US" altLang="ko-KR" sz="2400" dirty="0"/>
              <a:t>:11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삼각형이 차지하는 비율</a:t>
            </a:r>
            <a:r>
              <a:rPr lang="en-US" altLang="ko-KR" sz="2400" dirty="0"/>
              <a:t>:1/2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506</Words>
  <Application>Show</Application>
  <PresentationFormat>사용자 지정</PresentationFormat>
  <Paragraphs>88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한컴오피스</vt:lpstr>
      <vt:lpstr>여러 가지 방법으로 제주도의 넓이 구하기 </vt:lpstr>
      <vt:lpstr>목차</vt:lpstr>
      <vt:lpstr>넓이를 구하게 된 이유</vt:lpstr>
      <vt:lpstr>제주도의 넓이를 구할 계획</vt:lpstr>
      <vt:lpstr>이론적 배경</vt:lpstr>
      <vt:lpstr>타원 방정식 이용하기</vt:lpstr>
      <vt:lpstr>슬라이드 7</vt:lpstr>
      <vt:lpstr>픽의 정리 이용하기</vt:lpstr>
      <vt:lpstr>슬라이드 9</vt:lpstr>
      <vt:lpstr>돌 던지기 이용하기</vt:lpstr>
      <vt:lpstr>제주도의 넓이를 구한 결과</vt:lpstr>
      <vt:lpstr>느낀 점</vt:lpstr>
      <vt:lpstr>슬라이드 13</vt:lpstr>
      <vt:lpstr>슬라이드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???김파동이수근입니다</dc:title>
  <dc:creator>김태이</dc:creator>
  <cp:lastModifiedBy>user</cp:lastModifiedBy>
  <cp:revision>94</cp:revision>
  <dcterms:created xsi:type="dcterms:W3CDTF">2019-07-30T00:51:32Z</dcterms:created>
  <dcterms:modified xsi:type="dcterms:W3CDTF">2019-08-01T01:58:02Z</dcterms:modified>
  <cp:version>1000.0000.01</cp:version>
</cp:coreProperties>
</file>